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Playfair Display Semi Bold" panose="020B0604020202020204" charset="0"/>
      <p:regular r:id="rId14"/>
    </p:embeddedFont>
    <p:embeddedFont>
      <p:font typeface="Public Sans"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655D"/>
    <a:srgbClr val="926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8819D8-B7BF-4535-9803-67726D1089D2}" v="77" dt="2026-01-29T16:33:08.8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a Sonal" userId="b2481d8b30df5a05" providerId="LiveId" clId="{BC56CBBD-7C0C-4FDF-95CB-C7A5BD8B9EC8}"/>
    <pc:docChg chg="undo redo custSel modSld modMainMaster">
      <pc:chgData name="Shreya Sonal" userId="b2481d8b30df5a05" providerId="LiveId" clId="{BC56CBBD-7C0C-4FDF-95CB-C7A5BD8B9EC8}" dt="2026-01-29T16:33:08.836" v="222"/>
      <pc:docMkLst>
        <pc:docMk/>
      </pc:docMkLst>
      <pc:sldChg chg="modSp mod modTransition">
        <pc:chgData name="Shreya Sonal" userId="b2481d8b30df5a05" providerId="LiveId" clId="{BC56CBBD-7C0C-4FDF-95CB-C7A5BD8B9EC8}" dt="2026-01-29T16:29:42.452" v="210"/>
        <pc:sldMkLst>
          <pc:docMk/>
          <pc:sldMk cId="0" sldId="256"/>
        </pc:sldMkLst>
        <pc:picChg chg="mod">
          <ac:chgData name="Shreya Sonal" userId="b2481d8b30df5a05" providerId="LiveId" clId="{BC56CBBD-7C0C-4FDF-95CB-C7A5BD8B9EC8}" dt="2026-01-26T23:02:46.634" v="157" actId="1076"/>
          <ac:picMkLst>
            <pc:docMk/>
            <pc:sldMk cId="0" sldId="256"/>
            <ac:picMk id="16" creationId="{00000000-0000-0000-0000-000000000000}"/>
          </ac:picMkLst>
        </pc:picChg>
      </pc:sldChg>
      <pc:sldChg chg="addSp modSp mod modTransition">
        <pc:chgData name="Shreya Sonal" userId="b2481d8b30df5a05" providerId="LiveId" clId="{BC56CBBD-7C0C-4FDF-95CB-C7A5BD8B9EC8}" dt="2026-01-29T16:29:42.452" v="210"/>
        <pc:sldMkLst>
          <pc:docMk/>
          <pc:sldMk cId="0" sldId="257"/>
        </pc:sldMkLst>
        <pc:spChg chg="mod">
          <ac:chgData name="Shreya Sonal" userId="b2481d8b30df5a05" providerId="LiveId" clId="{BC56CBBD-7C0C-4FDF-95CB-C7A5BD8B9EC8}" dt="2026-01-26T23:00:09.470" v="136" actId="1076"/>
          <ac:spMkLst>
            <pc:docMk/>
            <pc:sldMk cId="0" sldId="257"/>
            <ac:spMk id="6" creationId="{00000000-0000-0000-0000-000000000000}"/>
          </ac:spMkLst>
        </pc:spChg>
        <pc:spChg chg="mod">
          <ac:chgData name="Shreya Sonal" userId="b2481d8b30df5a05" providerId="LiveId" clId="{BC56CBBD-7C0C-4FDF-95CB-C7A5BD8B9EC8}" dt="2026-01-26T23:00:44.944" v="140" actId="1076"/>
          <ac:spMkLst>
            <pc:docMk/>
            <pc:sldMk cId="0" sldId="257"/>
            <ac:spMk id="11" creationId="{00000000-0000-0000-0000-000000000000}"/>
          </ac:spMkLst>
        </pc:spChg>
        <pc:spChg chg="mod">
          <ac:chgData name="Shreya Sonal" userId="b2481d8b30df5a05" providerId="LiveId" clId="{BC56CBBD-7C0C-4FDF-95CB-C7A5BD8B9EC8}" dt="2026-01-26T23:01:26.339" v="148" actId="1076"/>
          <ac:spMkLst>
            <pc:docMk/>
            <pc:sldMk cId="0" sldId="257"/>
            <ac:spMk id="16" creationId="{00000000-0000-0000-0000-000000000000}"/>
          </ac:spMkLst>
        </pc:spChg>
        <pc:spChg chg="mod">
          <ac:chgData name="Shreya Sonal" userId="b2481d8b30df5a05" providerId="LiveId" clId="{BC56CBBD-7C0C-4FDF-95CB-C7A5BD8B9EC8}" dt="2026-01-26T23:02:01.744" v="154" actId="1076"/>
          <ac:spMkLst>
            <pc:docMk/>
            <pc:sldMk cId="0" sldId="257"/>
            <ac:spMk id="21" creationId="{00000000-0000-0000-0000-000000000000}"/>
          </ac:spMkLst>
        </pc:spChg>
        <pc:picChg chg="add mod">
          <ac:chgData name="Shreya Sonal" userId="b2481d8b30df5a05" providerId="LiveId" clId="{BC56CBBD-7C0C-4FDF-95CB-C7A5BD8B9EC8}" dt="2026-01-29T16:25:02.195" v="183" actId="1076"/>
          <ac:picMkLst>
            <pc:docMk/>
            <pc:sldMk cId="0" sldId="257"/>
            <ac:picMk id="26" creationId="{5627FD28-267A-8076-F89F-0EC50BFCD731}"/>
          </ac:picMkLst>
        </pc:picChg>
        <pc:picChg chg="add mod">
          <ac:chgData name="Shreya Sonal" userId="b2481d8b30df5a05" providerId="LiveId" clId="{BC56CBBD-7C0C-4FDF-95CB-C7A5BD8B9EC8}" dt="2026-01-26T23:00:15.509" v="137" actId="1076"/>
          <ac:picMkLst>
            <pc:docMk/>
            <pc:sldMk cId="0" sldId="257"/>
            <ac:picMk id="28" creationId="{E93B36D3-7786-DB95-B660-2C78C63AE07E}"/>
          </ac:picMkLst>
        </pc:picChg>
        <pc:picChg chg="add mod">
          <ac:chgData name="Shreya Sonal" userId="b2481d8b30df5a05" providerId="LiveId" clId="{BC56CBBD-7C0C-4FDF-95CB-C7A5BD8B9EC8}" dt="2026-01-26T23:00:51.519" v="141" actId="1076"/>
          <ac:picMkLst>
            <pc:docMk/>
            <pc:sldMk cId="0" sldId="257"/>
            <ac:picMk id="30" creationId="{8290D0F3-084B-6F59-7D5E-0386E3B7B248}"/>
          </ac:picMkLst>
        </pc:picChg>
        <pc:picChg chg="add mod">
          <ac:chgData name="Shreya Sonal" userId="b2481d8b30df5a05" providerId="LiveId" clId="{BC56CBBD-7C0C-4FDF-95CB-C7A5BD8B9EC8}" dt="2026-01-26T23:01:49.549" v="151" actId="1076"/>
          <ac:picMkLst>
            <pc:docMk/>
            <pc:sldMk cId="0" sldId="257"/>
            <ac:picMk id="32" creationId="{E1627D45-BBAF-BBC1-5BD4-15C14012DF7F}"/>
          </ac:picMkLst>
        </pc:picChg>
        <pc:picChg chg="add mod">
          <ac:chgData name="Shreya Sonal" userId="b2481d8b30df5a05" providerId="LiveId" clId="{BC56CBBD-7C0C-4FDF-95CB-C7A5BD8B9EC8}" dt="2026-01-26T23:02:09.001" v="155" actId="1076"/>
          <ac:picMkLst>
            <pc:docMk/>
            <pc:sldMk cId="0" sldId="257"/>
            <ac:picMk id="34" creationId="{6A358225-DBAD-9B14-B7A0-04DBD2B45F88}"/>
          </ac:picMkLst>
        </pc:picChg>
      </pc:sldChg>
      <pc:sldChg chg="addSp modSp mod modTransition">
        <pc:chgData name="Shreya Sonal" userId="b2481d8b30df5a05" providerId="LiveId" clId="{BC56CBBD-7C0C-4FDF-95CB-C7A5BD8B9EC8}" dt="2026-01-29T16:29:42.452" v="210"/>
        <pc:sldMkLst>
          <pc:docMk/>
          <pc:sldMk cId="0" sldId="258"/>
        </pc:sldMkLst>
        <pc:picChg chg="add mod">
          <ac:chgData name="Shreya Sonal" userId="b2481d8b30df5a05" providerId="LiveId" clId="{BC56CBBD-7C0C-4FDF-95CB-C7A5BD8B9EC8}" dt="2026-01-26T22:31:50.359" v="3" actId="1076"/>
          <ac:picMkLst>
            <pc:docMk/>
            <pc:sldMk cId="0" sldId="258"/>
            <ac:picMk id="24" creationId="{BE447DEC-85E6-3656-F686-F9CAE6277909}"/>
          </ac:picMkLst>
        </pc:picChg>
        <pc:picChg chg="add mod">
          <ac:chgData name="Shreya Sonal" userId="b2481d8b30df5a05" providerId="LiveId" clId="{BC56CBBD-7C0C-4FDF-95CB-C7A5BD8B9EC8}" dt="2026-01-26T22:52:56.367" v="108" actId="14100"/>
          <ac:picMkLst>
            <pc:docMk/>
            <pc:sldMk cId="0" sldId="258"/>
            <ac:picMk id="26" creationId="{9D893C69-EBE4-BC9A-3F38-C2AF72B2F65F}"/>
          </ac:picMkLst>
        </pc:picChg>
        <pc:picChg chg="add mod">
          <ac:chgData name="Shreya Sonal" userId="b2481d8b30df5a05" providerId="LiveId" clId="{BC56CBBD-7C0C-4FDF-95CB-C7A5BD8B9EC8}" dt="2026-01-26T22:49:53.853" v="95" actId="1076"/>
          <ac:picMkLst>
            <pc:docMk/>
            <pc:sldMk cId="0" sldId="258"/>
            <ac:picMk id="28" creationId="{5D3DF745-DCD1-E42C-5E86-AE58669104D0}"/>
          </ac:picMkLst>
        </pc:picChg>
        <pc:picChg chg="add mod">
          <ac:chgData name="Shreya Sonal" userId="b2481d8b30df5a05" providerId="LiveId" clId="{BC56CBBD-7C0C-4FDF-95CB-C7A5BD8B9EC8}" dt="2026-01-26T22:52:40.322" v="106" actId="1076"/>
          <ac:picMkLst>
            <pc:docMk/>
            <pc:sldMk cId="0" sldId="258"/>
            <ac:picMk id="30" creationId="{425DF175-BC5F-05F3-CB1F-02246129C17D}"/>
          </ac:picMkLst>
        </pc:picChg>
        <pc:picChg chg="add mod">
          <ac:chgData name="Shreya Sonal" userId="b2481d8b30df5a05" providerId="LiveId" clId="{BC56CBBD-7C0C-4FDF-95CB-C7A5BD8B9EC8}" dt="2026-01-26T22:52:31.993" v="105" actId="1076"/>
          <ac:picMkLst>
            <pc:docMk/>
            <pc:sldMk cId="0" sldId="258"/>
            <ac:picMk id="32" creationId="{7B170581-9DBB-19BD-9484-95F5AADD3085}"/>
          </ac:picMkLst>
        </pc:picChg>
      </pc:sldChg>
      <pc:sldChg chg="addSp modSp mod modTransition">
        <pc:chgData name="Shreya Sonal" userId="b2481d8b30df5a05" providerId="LiveId" clId="{BC56CBBD-7C0C-4FDF-95CB-C7A5BD8B9EC8}" dt="2026-01-29T16:29:42.452" v="210"/>
        <pc:sldMkLst>
          <pc:docMk/>
          <pc:sldMk cId="0" sldId="259"/>
        </pc:sldMkLst>
        <pc:picChg chg="add mod">
          <ac:chgData name="Shreya Sonal" userId="b2481d8b30df5a05" providerId="LiveId" clId="{BC56CBBD-7C0C-4FDF-95CB-C7A5BD8B9EC8}" dt="2026-01-26T22:32:00.373" v="5" actId="1076"/>
          <ac:picMkLst>
            <pc:docMk/>
            <pc:sldMk cId="0" sldId="259"/>
            <ac:picMk id="16" creationId="{88185375-CE92-293C-86D0-4C5E5B9CF018}"/>
          </ac:picMkLst>
        </pc:picChg>
      </pc:sldChg>
      <pc:sldChg chg="addSp modSp mod modTransition">
        <pc:chgData name="Shreya Sonal" userId="b2481d8b30df5a05" providerId="LiveId" clId="{BC56CBBD-7C0C-4FDF-95CB-C7A5BD8B9EC8}" dt="2026-01-29T16:29:42.452" v="210"/>
        <pc:sldMkLst>
          <pc:docMk/>
          <pc:sldMk cId="0" sldId="260"/>
        </pc:sldMkLst>
        <pc:spChg chg="mod">
          <ac:chgData name="Shreya Sonal" userId="b2481d8b30df5a05" providerId="LiveId" clId="{BC56CBBD-7C0C-4FDF-95CB-C7A5BD8B9EC8}" dt="2026-01-26T22:44:37.199" v="81" actId="208"/>
          <ac:spMkLst>
            <pc:docMk/>
            <pc:sldMk cId="0" sldId="260"/>
            <ac:spMk id="21" creationId="{00000000-0000-0000-0000-000000000000}"/>
          </ac:spMkLst>
        </pc:spChg>
        <pc:picChg chg="add mod">
          <ac:chgData name="Shreya Sonal" userId="b2481d8b30df5a05" providerId="LiveId" clId="{BC56CBBD-7C0C-4FDF-95CB-C7A5BD8B9EC8}" dt="2026-01-26T22:32:19.533" v="8" actId="1076"/>
          <ac:picMkLst>
            <pc:docMk/>
            <pc:sldMk cId="0" sldId="260"/>
            <ac:picMk id="33" creationId="{6C7062FC-ADAE-F76F-B91D-F3E75BEB5FF6}"/>
          </ac:picMkLst>
        </pc:picChg>
        <pc:cxnChg chg="add mod">
          <ac:chgData name="Shreya Sonal" userId="b2481d8b30df5a05" providerId="LiveId" clId="{BC56CBBD-7C0C-4FDF-95CB-C7A5BD8B9EC8}" dt="2026-01-26T22:46:25.655" v="85" actId="208"/>
          <ac:cxnSpMkLst>
            <pc:docMk/>
            <pc:sldMk cId="0" sldId="260"/>
            <ac:cxnSpMk id="35" creationId="{BBF3D38E-7168-8BB4-389E-157854CD504C}"/>
          </ac:cxnSpMkLst>
        </pc:cxnChg>
      </pc:sldChg>
      <pc:sldChg chg="addSp delSp modSp mod modTransition">
        <pc:chgData name="Shreya Sonal" userId="b2481d8b30df5a05" providerId="LiveId" clId="{BC56CBBD-7C0C-4FDF-95CB-C7A5BD8B9EC8}" dt="2026-01-29T16:33:08.836" v="222"/>
        <pc:sldMkLst>
          <pc:docMk/>
          <pc:sldMk cId="0" sldId="261"/>
        </pc:sldMkLst>
        <pc:spChg chg="mod">
          <ac:chgData name="Shreya Sonal" userId="b2481d8b30df5a05" providerId="LiveId" clId="{BC56CBBD-7C0C-4FDF-95CB-C7A5BD8B9EC8}" dt="2026-01-26T22:59:32.493" v="130" actId="11530"/>
          <ac:spMkLst>
            <pc:docMk/>
            <pc:sldMk cId="0" sldId="261"/>
            <ac:spMk id="7" creationId="{00000000-0000-0000-0000-000000000000}"/>
          </ac:spMkLst>
        </pc:spChg>
        <pc:spChg chg="mod">
          <ac:chgData name="Shreya Sonal" userId="b2481d8b30df5a05" providerId="LiveId" clId="{BC56CBBD-7C0C-4FDF-95CB-C7A5BD8B9EC8}" dt="2026-01-26T22:38:36.617" v="56" actId="14100"/>
          <ac:spMkLst>
            <pc:docMk/>
            <pc:sldMk cId="0" sldId="261"/>
            <ac:spMk id="10" creationId="{00000000-0000-0000-0000-000000000000}"/>
          </ac:spMkLst>
        </pc:spChg>
        <pc:spChg chg="mod">
          <ac:chgData name="Shreya Sonal" userId="b2481d8b30df5a05" providerId="LiveId" clId="{BC56CBBD-7C0C-4FDF-95CB-C7A5BD8B9EC8}" dt="2026-01-26T22:38:46.057" v="58" actId="14100"/>
          <ac:spMkLst>
            <pc:docMk/>
            <pc:sldMk cId="0" sldId="261"/>
            <ac:spMk id="13" creationId="{00000000-0000-0000-0000-000000000000}"/>
          </ac:spMkLst>
        </pc:spChg>
        <pc:spChg chg="mod">
          <ac:chgData name="Shreya Sonal" userId="b2481d8b30df5a05" providerId="LiveId" clId="{BC56CBBD-7C0C-4FDF-95CB-C7A5BD8B9EC8}" dt="2026-01-26T22:42:43.605" v="73" actId="403"/>
          <ac:spMkLst>
            <pc:docMk/>
            <pc:sldMk cId="0" sldId="261"/>
            <ac:spMk id="24" creationId="{00000000-0000-0000-0000-000000000000}"/>
          </ac:spMkLst>
        </pc:spChg>
        <pc:spChg chg="mod">
          <ac:chgData name="Shreya Sonal" userId="b2481d8b30df5a05" providerId="LiveId" clId="{BC56CBBD-7C0C-4FDF-95CB-C7A5BD8B9EC8}" dt="2026-01-26T22:42:32.336" v="72" actId="403"/>
          <ac:spMkLst>
            <pc:docMk/>
            <pc:sldMk cId="0" sldId="261"/>
            <ac:spMk id="25" creationId="{00000000-0000-0000-0000-000000000000}"/>
          </ac:spMkLst>
        </pc:spChg>
        <pc:spChg chg="mod">
          <ac:chgData name="Shreya Sonal" userId="b2481d8b30df5a05" providerId="LiveId" clId="{BC56CBBD-7C0C-4FDF-95CB-C7A5BD8B9EC8}" dt="2026-01-26T22:37:37.330" v="47" actId="1076"/>
          <ac:spMkLst>
            <pc:docMk/>
            <pc:sldMk cId="0" sldId="261"/>
            <ac:spMk id="27" creationId="{00000000-0000-0000-0000-000000000000}"/>
          </ac:spMkLst>
        </pc:spChg>
        <pc:spChg chg="mod">
          <ac:chgData name="Shreya Sonal" userId="b2481d8b30df5a05" providerId="LiveId" clId="{BC56CBBD-7C0C-4FDF-95CB-C7A5BD8B9EC8}" dt="2026-01-26T22:42:19.074" v="71" actId="404"/>
          <ac:spMkLst>
            <pc:docMk/>
            <pc:sldMk cId="0" sldId="261"/>
            <ac:spMk id="29" creationId="{00000000-0000-0000-0000-000000000000}"/>
          </ac:spMkLst>
        </pc:spChg>
        <pc:picChg chg="mod">
          <ac:chgData name="Shreya Sonal" userId="b2481d8b30df5a05" providerId="LiveId" clId="{BC56CBBD-7C0C-4FDF-95CB-C7A5BD8B9EC8}" dt="2026-01-26T22:37:20.593" v="44" actId="14100"/>
          <ac:picMkLst>
            <pc:docMk/>
            <pc:sldMk cId="0" sldId="261"/>
            <ac:picMk id="19" creationId="{00000000-0000-0000-0000-000000000000}"/>
          </ac:picMkLst>
        </pc:picChg>
        <pc:picChg chg="mod">
          <ac:chgData name="Shreya Sonal" userId="b2481d8b30df5a05" providerId="LiveId" clId="{BC56CBBD-7C0C-4FDF-95CB-C7A5BD8B9EC8}" dt="2026-01-26T22:41:58.245" v="68" actId="1076"/>
          <ac:picMkLst>
            <pc:docMk/>
            <pc:sldMk cId="0" sldId="261"/>
            <ac:picMk id="28" creationId="{00000000-0000-0000-0000-000000000000}"/>
          </ac:picMkLst>
        </pc:picChg>
        <pc:picChg chg="add mod">
          <ac:chgData name="Shreya Sonal" userId="b2481d8b30df5a05" providerId="LiveId" clId="{BC56CBBD-7C0C-4FDF-95CB-C7A5BD8B9EC8}" dt="2026-01-26T22:32:39.064" v="10" actId="1076"/>
          <ac:picMkLst>
            <pc:docMk/>
            <pc:sldMk cId="0" sldId="261"/>
            <ac:picMk id="30" creationId="{ACA07BB7-9F4F-F2B5-2DBD-69B98228B6E3}"/>
          </ac:picMkLst>
        </pc:picChg>
        <pc:cxnChg chg="add mod">
          <ac:chgData name="Shreya Sonal" userId="b2481d8b30df5a05" providerId="LiveId" clId="{BC56CBBD-7C0C-4FDF-95CB-C7A5BD8B9EC8}" dt="2026-01-29T16:31:52.267" v="216" actId="14100"/>
          <ac:cxnSpMkLst>
            <pc:docMk/>
            <pc:sldMk cId="0" sldId="261"/>
            <ac:cxnSpMk id="26" creationId="{3550F8D0-09CE-E058-7C6E-B68C2B25F198}"/>
          </ac:cxnSpMkLst>
        </pc:cxnChg>
      </pc:sldChg>
      <pc:sldChg chg="addSp modSp mod modTransition">
        <pc:chgData name="Shreya Sonal" userId="b2481d8b30df5a05" providerId="LiveId" clId="{BC56CBBD-7C0C-4FDF-95CB-C7A5BD8B9EC8}" dt="2026-01-29T16:29:42.452" v="210"/>
        <pc:sldMkLst>
          <pc:docMk/>
          <pc:sldMk cId="0" sldId="262"/>
        </pc:sldMkLst>
        <pc:spChg chg="mod">
          <ac:chgData name="Shreya Sonal" userId="b2481d8b30df5a05" providerId="LiveId" clId="{BC56CBBD-7C0C-4FDF-95CB-C7A5BD8B9EC8}" dt="2026-01-26T22:37:07.925" v="41" actId="403"/>
          <ac:spMkLst>
            <pc:docMk/>
            <pc:sldMk cId="0" sldId="262"/>
            <ac:spMk id="7" creationId="{00000000-0000-0000-0000-000000000000}"/>
          </ac:spMkLst>
        </pc:spChg>
        <pc:picChg chg="mod">
          <ac:chgData name="Shreya Sonal" userId="b2481d8b30df5a05" providerId="LiveId" clId="{BC56CBBD-7C0C-4FDF-95CB-C7A5BD8B9EC8}" dt="2026-01-26T22:36:01.851" v="35" actId="14100"/>
          <ac:picMkLst>
            <pc:docMk/>
            <pc:sldMk cId="0" sldId="262"/>
            <ac:picMk id="3" creationId="{00000000-0000-0000-0000-000000000000}"/>
          </ac:picMkLst>
        </pc:picChg>
        <pc:picChg chg="add mod">
          <ac:chgData name="Shreya Sonal" userId="b2481d8b30df5a05" providerId="LiveId" clId="{BC56CBBD-7C0C-4FDF-95CB-C7A5BD8B9EC8}" dt="2026-01-26T23:06:07.578" v="159" actId="1076"/>
          <ac:picMkLst>
            <pc:docMk/>
            <pc:sldMk cId="0" sldId="262"/>
            <ac:picMk id="16" creationId="{985BFCF4-FE31-64E1-6E82-E1A9AC305E3E}"/>
          </ac:picMkLst>
        </pc:picChg>
      </pc:sldChg>
      <pc:sldChg chg="addSp modSp mod modTransition">
        <pc:chgData name="Shreya Sonal" userId="b2481d8b30df5a05" providerId="LiveId" clId="{BC56CBBD-7C0C-4FDF-95CB-C7A5BD8B9EC8}" dt="2026-01-29T16:29:42.452" v="210"/>
        <pc:sldMkLst>
          <pc:docMk/>
          <pc:sldMk cId="0" sldId="263"/>
        </pc:sldMkLst>
        <pc:spChg chg="mod">
          <ac:chgData name="Shreya Sonal" userId="b2481d8b30df5a05" providerId="LiveId" clId="{BC56CBBD-7C0C-4FDF-95CB-C7A5BD8B9EC8}" dt="2026-01-26T22:35:29.636" v="31" actId="403"/>
          <ac:spMkLst>
            <pc:docMk/>
            <pc:sldMk cId="0" sldId="263"/>
            <ac:spMk id="7" creationId="{00000000-0000-0000-0000-000000000000}"/>
          </ac:spMkLst>
        </pc:spChg>
        <pc:picChg chg="mod">
          <ac:chgData name="Shreya Sonal" userId="b2481d8b30df5a05" providerId="LiveId" clId="{BC56CBBD-7C0C-4FDF-95CB-C7A5BD8B9EC8}" dt="2026-01-26T22:35:43.295" v="32" actId="14100"/>
          <ac:picMkLst>
            <pc:docMk/>
            <pc:sldMk cId="0" sldId="263"/>
            <ac:picMk id="3" creationId="{00000000-0000-0000-0000-000000000000}"/>
          </ac:picMkLst>
        </pc:picChg>
        <pc:picChg chg="add mod">
          <ac:chgData name="Shreya Sonal" userId="b2481d8b30df5a05" providerId="LiveId" clId="{BC56CBBD-7C0C-4FDF-95CB-C7A5BD8B9EC8}" dt="2026-01-26T22:33:18.721" v="15" actId="1076"/>
          <ac:picMkLst>
            <pc:docMk/>
            <pc:sldMk cId="0" sldId="263"/>
            <ac:picMk id="14" creationId="{5F7F3466-29C4-1552-8111-08721DF44277}"/>
          </ac:picMkLst>
        </pc:picChg>
      </pc:sldChg>
      <pc:sldChg chg="addSp modSp mod modTransition">
        <pc:chgData name="Shreya Sonal" userId="b2481d8b30df5a05" providerId="LiveId" clId="{BC56CBBD-7C0C-4FDF-95CB-C7A5BD8B9EC8}" dt="2026-01-29T16:29:42.452" v="210"/>
        <pc:sldMkLst>
          <pc:docMk/>
          <pc:sldMk cId="0" sldId="264"/>
        </pc:sldMkLst>
        <pc:picChg chg="mod">
          <ac:chgData name="Shreya Sonal" userId="b2481d8b30df5a05" providerId="LiveId" clId="{BC56CBBD-7C0C-4FDF-95CB-C7A5BD8B9EC8}" dt="2026-01-26T22:33:30.869" v="18" actId="1076"/>
          <ac:picMkLst>
            <pc:docMk/>
            <pc:sldMk cId="0" sldId="264"/>
            <ac:picMk id="2" creationId="{00000000-0000-0000-0000-000000000000}"/>
          </ac:picMkLst>
        </pc:picChg>
        <pc:picChg chg="add mod">
          <ac:chgData name="Shreya Sonal" userId="b2481d8b30df5a05" providerId="LiveId" clId="{BC56CBBD-7C0C-4FDF-95CB-C7A5BD8B9EC8}" dt="2026-01-26T22:33:52.945" v="21" actId="1076"/>
          <ac:picMkLst>
            <pc:docMk/>
            <pc:sldMk cId="0" sldId="264"/>
            <ac:picMk id="18" creationId="{E5B62FB4-9A03-1349-2F47-781F91086E9E}"/>
          </ac:picMkLst>
        </pc:picChg>
      </pc:sldChg>
      <pc:sldChg chg="addSp modSp mod modTransition">
        <pc:chgData name="Shreya Sonal" userId="b2481d8b30df5a05" providerId="LiveId" clId="{BC56CBBD-7C0C-4FDF-95CB-C7A5BD8B9EC8}" dt="2026-01-29T16:29:42.452" v="210"/>
        <pc:sldMkLst>
          <pc:docMk/>
          <pc:sldMk cId="0" sldId="265"/>
        </pc:sldMkLst>
        <pc:picChg chg="add mod">
          <ac:chgData name="Shreya Sonal" userId="b2481d8b30df5a05" providerId="LiveId" clId="{BC56CBBD-7C0C-4FDF-95CB-C7A5BD8B9EC8}" dt="2026-01-26T22:34:09.186" v="23" actId="1076"/>
          <ac:picMkLst>
            <pc:docMk/>
            <pc:sldMk cId="0" sldId="265"/>
            <ac:picMk id="47" creationId="{9B04D489-A372-6119-9531-BC603CBF0561}"/>
          </ac:picMkLst>
        </pc:picChg>
      </pc:sldChg>
      <pc:sldChg chg="addSp modSp mod modTransition">
        <pc:chgData name="Shreya Sonal" userId="b2481d8b30df5a05" providerId="LiveId" clId="{BC56CBBD-7C0C-4FDF-95CB-C7A5BD8B9EC8}" dt="2026-01-29T16:29:42.452" v="210"/>
        <pc:sldMkLst>
          <pc:docMk/>
          <pc:sldMk cId="0" sldId="266"/>
        </pc:sldMkLst>
        <pc:spChg chg="mod">
          <ac:chgData name="Shreya Sonal" userId="b2481d8b30df5a05" providerId="LiveId" clId="{BC56CBBD-7C0C-4FDF-95CB-C7A5BD8B9EC8}" dt="2026-01-26T22:40:08.718" v="64" actId="403"/>
          <ac:spMkLst>
            <pc:docMk/>
            <pc:sldMk cId="0" sldId="266"/>
            <ac:spMk id="5" creationId="{00000000-0000-0000-0000-000000000000}"/>
          </ac:spMkLst>
        </pc:spChg>
        <pc:spChg chg="mod">
          <ac:chgData name="Shreya Sonal" userId="b2481d8b30df5a05" providerId="LiveId" clId="{BC56CBBD-7C0C-4FDF-95CB-C7A5BD8B9EC8}" dt="2026-01-26T22:39:33.132" v="59" actId="12"/>
          <ac:spMkLst>
            <pc:docMk/>
            <pc:sldMk cId="0" sldId="266"/>
            <ac:spMk id="7" creationId="{00000000-0000-0000-0000-000000000000}"/>
          </ac:spMkLst>
        </pc:spChg>
        <pc:spChg chg="mod">
          <ac:chgData name="Shreya Sonal" userId="b2481d8b30df5a05" providerId="LiveId" clId="{BC56CBBD-7C0C-4FDF-95CB-C7A5BD8B9EC8}" dt="2026-01-26T22:39:42.799" v="60" actId="12"/>
          <ac:spMkLst>
            <pc:docMk/>
            <pc:sldMk cId="0" sldId="266"/>
            <ac:spMk id="9" creationId="{00000000-0000-0000-0000-000000000000}"/>
          </ac:spMkLst>
        </pc:spChg>
        <pc:spChg chg="mod">
          <ac:chgData name="Shreya Sonal" userId="b2481d8b30df5a05" providerId="LiveId" clId="{BC56CBBD-7C0C-4FDF-95CB-C7A5BD8B9EC8}" dt="2026-01-26T22:39:48.543" v="61" actId="12"/>
          <ac:spMkLst>
            <pc:docMk/>
            <pc:sldMk cId="0" sldId="266"/>
            <ac:spMk id="11" creationId="{00000000-0000-0000-0000-000000000000}"/>
          </ac:spMkLst>
        </pc:spChg>
        <pc:spChg chg="mod">
          <ac:chgData name="Shreya Sonal" userId="b2481d8b30df5a05" providerId="LiveId" clId="{BC56CBBD-7C0C-4FDF-95CB-C7A5BD8B9EC8}" dt="2026-01-26T22:39:54.345" v="62" actId="12"/>
          <ac:spMkLst>
            <pc:docMk/>
            <pc:sldMk cId="0" sldId="266"/>
            <ac:spMk id="13" creationId="{00000000-0000-0000-0000-000000000000}"/>
          </ac:spMkLst>
        </pc:spChg>
        <pc:picChg chg="add mod">
          <ac:chgData name="Shreya Sonal" userId="b2481d8b30df5a05" providerId="LiveId" clId="{BC56CBBD-7C0C-4FDF-95CB-C7A5BD8B9EC8}" dt="2026-01-26T22:34:48.041" v="26" actId="1076"/>
          <ac:picMkLst>
            <pc:docMk/>
            <pc:sldMk cId="0" sldId="266"/>
            <ac:picMk id="18" creationId="{2FA14500-D05D-243A-A09D-13BD8F3D3E93}"/>
          </ac:picMkLst>
        </pc:picChg>
      </pc:sldChg>
      <pc:sldMasterChg chg="modTransition modSldLayout">
        <pc:chgData name="Shreya Sonal" userId="b2481d8b30df5a05" providerId="LiveId" clId="{BC56CBBD-7C0C-4FDF-95CB-C7A5BD8B9EC8}" dt="2026-01-29T16:29:42.452" v="210"/>
        <pc:sldMasterMkLst>
          <pc:docMk/>
          <pc:sldMasterMk cId="0" sldId="2147483648"/>
        </pc:sldMasterMkLst>
        <pc:sldLayoutChg chg="modTransition">
          <pc:chgData name="Shreya Sonal" userId="b2481d8b30df5a05" providerId="LiveId" clId="{BC56CBBD-7C0C-4FDF-95CB-C7A5BD8B9EC8}" dt="2026-01-29T16:29:42.452" v="210"/>
          <pc:sldLayoutMkLst>
            <pc:docMk/>
            <pc:sldMasterMk cId="0" sldId="2147483648"/>
            <pc:sldLayoutMk cId="0" sldId="2147483649"/>
          </pc:sldLayoutMkLst>
        </pc:sldLayoutChg>
        <pc:sldLayoutChg chg="modTransition">
          <pc:chgData name="Shreya Sonal" userId="b2481d8b30df5a05" providerId="LiveId" clId="{BC56CBBD-7C0C-4FDF-95CB-C7A5BD8B9EC8}" dt="2026-01-29T16:29:42.452" v="210"/>
          <pc:sldLayoutMkLst>
            <pc:docMk/>
            <pc:sldMasterMk cId="0" sldId="2147483648"/>
            <pc:sldLayoutMk cId="0" sldId="2147483650"/>
          </pc:sldLayoutMkLst>
        </pc:sldLayoutChg>
        <pc:sldLayoutChg chg="modTransition">
          <pc:chgData name="Shreya Sonal" userId="b2481d8b30df5a05" providerId="LiveId" clId="{BC56CBBD-7C0C-4FDF-95CB-C7A5BD8B9EC8}" dt="2026-01-29T16:29:42.452" v="210"/>
          <pc:sldLayoutMkLst>
            <pc:docMk/>
            <pc:sldMasterMk cId="0" sldId="2147483648"/>
            <pc:sldLayoutMk cId="0" sldId="2147483651"/>
          </pc:sldLayoutMkLst>
        </pc:sldLayoutChg>
        <pc:sldLayoutChg chg="modTransition">
          <pc:chgData name="Shreya Sonal" userId="b2481d8b30df5a05" providerId="LiveId" clId="{BC56CBBD-7C0C-4FDF-95CB-C7A5BD8B9EC8}" dt="2026-01-29T16:29:42.452" v="210"/>
          <pc:sldLayoutMkLst>
            <pc:docMk/>
            <pc:sldMasterMk cId="0" sldId="2147483648"/>
            <pc:sldLayoutMk cId="0" sldId="2147483652"/>
          </pc:sldLayoutMkLst>
        </pc:sldLayoutChg>
        <pc:sldLayoutChg chg="modTransition">
          <pc:chgData name="Shreya Sonal" userId="b2481d8b30df5a05" providerId="LiveId" clId="{BC56CBBD-7C0C-4FDF-95CB-C7A5BD8B9EC8}" dt="2026-01-29T16:29:42.452" v="210"/>
          <pc:sldLayoutMkLst>
            <pc:docMk/>
            <pc:sldMasterMk cId="0" sldId="2147483648"/>
            <pc:sldLayoutMk cId="0" sldId="2147483653"/>
          </pc:sldLayoutMkLst>
        </pc:sldLayoutChg>
        <pc:sldLayoutChg chg="modTransition">
          <pc:chgData name="Shreya Sonal" userId="b2481d8b30df5a05" providerId="LiveId" clId="{BC56CBBD-7C0C-4FDF-95CB-C7A5BD8B9EC8}" dt="2026-01-29T16:29:42.452" v="210"/>
          <pc:sldLayoutMkLst>
            <pc:docMk/>
            <pc:sldMasterMk cId="0" sldId="2147483648"/>
            <pc:sldLayoutMk cId="0" sldId="2147483654"/>
          </pc:sldLayoutMkLst>
        </pc:sldLayoutChg>
        <pc:sldLayoutChg chg="modTransition">
          <pc:chgData name="Shreya Sonal" userId="b2481d8b30df5a05" providerId="LiveId" clId="{BC56CBBD-7C0C-4FDF-95CB-C7A5BD8B9EC8}" dt="2026-01-29T16:29:42.452" v="210"/>
          <pc:sldLayoutMkLst>
            <pc:docMk/>
            <pc:sldMasterMk cId="0" sldId="2147483648"/>
            <pc:sldLayoutMk cId="0" sldId="2147483655"/>
          </pc:sldLayoutMkLst>
        </pc:sldLayoutChg>
        <pc:sldLayoutChg chg="modTransition">
          <pc:chgData name="Shreya Sonal" userId="b2481d8b30df5a05" providerId="LiveId" clId="{BC56CBBD-7C0C-4FDF-95CB-C7A5BD8B9EC8}" dt="2026-01-29T16:29:42.452" v="210"/>
          <pc:sldLayoutMkLst>
            <pc:docMk/>
            <pc:sldMasterMk cId="0" sldId="2147483648"/>
            <pc:sldLayoutMk cId="0" sldId="2147483656"/>
          </pc:sldLayoutMkLst>
        </pc:sldLayoutChg>
        <pc:sldLayoutChg chg="modTransition">
          <pc:chgData name="Shreya Sonal" userId="b2481d8b30df5a05" providerId="LiveId" clId="{BC56CBBD-7C0C-4FDF-95CB-C7A5BD8B9EC8}" dt="2026-01-29T16:29:42.452" v="210"/>
          <pc:sldLayoutMkLst>
            <pc:docMk/>
            <pc:sldMasterMk cId="0" sldId="2147483648"/>
            <pc:sldLayoutMk cId="0" sldId="2147483657"/>
          </pc:sldLayoutMkLst>
        </pc:sldLayoutChg>
        <pc:sldLayoutChg chg="modTransition">
          <pc:chgData name="Shreya Sonal" userId="b2481d8b30df5a05" providerId="LiveId" clId="{BC56CBBD-7C0C-4FDF-95CB-C7A5BD8B9EC8}" dt="2026-01-29T16:29:42.452" v="210"/>
          <pc:sldLayoutMkLst>
            <pc:docMk/>
            <pc:sldMasterMk cId="0" sldId="2147483648"/>
            <pc:sldLayoutMk cId="0" sldId="2147483658"/>
          </pc:sldLayoutMkLst>
        </pc:sldLayoutChg>
        <pc:sldLayoutChg chg="modTransition">
          <pc:chgData name="Shreya Sonal" userId="b2481d8b30df5a05" providerId="LiveId" clId="{BC56CBBD-7C0C-4FDF-95CB-C7A5BD8B9EC8}" dt="2026-01-29T16:29:42.452" v="210"/>
          <pc:sldLayoutMkLst>
            <pc:docMk/>
            <pc:sldMasterMk cId="0" sldId="2147483648"/>
            <pc:sldLayoutMk cId="0" sldId="2147483659"/>
          </pc:sldLayoutMkLst>
        </pc:sldLayoutChg>
        <pc:sldLayoutChg chg="modTransition">
          <pc:chgData name="Shreya Sonal" userId="b2481d8b30df5a05" providerId="LiveId" clId="{BC56CBBD-7C0C-4FDF-95CB-C7A5BD8B9EC8}" dt="2026-01-29T16:29:42.452" v="210"/>
          <pc:sldLayoutMkLst>
            <pc:docMk/>
            <pc:sldMasterMk cId="0" sldId="2147483648"/>
            <pc:sldLayoutMk cId="0"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8780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features a visual representation of the key concept we've been discussing.
The image on the left provides a clear illustration of the process or system we're explaining.
On the right, we have some supporting text that helps reinforce the main points.
I'd recommend highlighting a few of the key details called out in the image and relating them back to the overall topic.
This visual should help make the content more engaging and easier for the audience to understand.
Feel free to point out any particularly noteworthy or insightful elements of the image as you walk through this part of the presentation.
</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2000" advTm="2000"/>
    </mc:Choice>
    <mc:Fallback>
      <p:transition spd="slow" advTm="2000"/>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linkedin.com/in/shreya-sonal88/"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6.png"/><Relationship Id="rId7" Type="http://schemas.openxmlformats.org/officeDocument/2006/relationships/hyperlink" Target="https://www.linkedin.com/in/shreya-sonal88/"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sv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0.png"/><Relationship Id="rId7" Type="http://schemas.openxmlformats.org/officeDocument/2006/relationships/hyperlink" Target="https://www.linkedin.com/in/shreya-sonal88/"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sv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5.png"/><Relationship Id="rId17" Type="http://schemas.openxmlformats.org/officeDocument/2006/relationships/image" Target="../media/image18.png"/><Relationship Id="rId2" Type="http://schemas.openxmlformats.org/officeDocument/2006/relationships/notesSlide" Target="../notesSlides/notesSlide2.xml"/><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hyperlink" Target="https://www.linkedin.com/in/shreya-sonal88/" TargetMode="External"/><Relationship Id="rId5" Type="http://schemas.openxmlformats.org/officeDocument/2006/relationships/image" Target="../media/image8.png"/><Relationship Id="rId15" Type="http://schemas.openxmlformats.org/officeDocument/2006/relationships/image" Target="../media/image16.png"/><Relationship Id="rId10" Type="http://schemas.openxmlformats.org/officeDocument/2006/relationships/image" Target="../media/image13.png"/><Relationship Id="rId19" Type="http://schemas.openxmlformats.org/officeDocument/2006/relationships/image" Target="../media/image20.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5.sv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hyperlink" Target="https://www.linkedin.com/in/shreya-sonal88/" TargetMode="External"/><Relationship Id="rId12" Type="http://schemas.openxmlformats.org/officeDocument/2006/relationships/image" Target="../media/image29.svg"/><Relationship Id="rId2" Type="http://schemas.openxmlformats.org/officeDocument/2006/relationships/notesSlide" Target="../notesSlides/notesSlide3.xml"/><Relationship Id="rId16" Type="http://schemas.openxmlformats.org/officeDocument/2006/relationships/image" Target="../media/image33.sv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image" Target="../media/image24.sv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3.png"/><Relationship Id="rId9" Type="http://schemas.openxmlformats.org/officeDocument/2006/relationships/image" Target="../media/image26.png"/><Relationship Id="rId14" Type="http://schemas.openxmlformats.org/officeDocument/2006/relationships/image" Target="../media/image31.svg"/></Relationships>
</file>

<file path=ppt/slides/_rels/slide4.xml.rels><?xml version="1.0" encoding="UTF-8" standalone="yes"?>
<Relationships xmlns="http://schemas.openxmlformats.org/package/2006/relationships"><Relationship Id="rId8" Type="http://schemas.openxmlformats.org/officeDocument/2006/relationships/hyperlink" Target="https://www.linkedin.com/in/shreya-sonal88/" TargetMode="External"/><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sv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5.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hyperlink" Target="https://www.linkedin.com/in/shreya-sonal88/"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8.png"/><Relationship Id="rId7" Type="http://schemas.openxmlformats.org/officeDocument/2006/relationships/hyperlink" Target="https://www.linkedin.com/in/shreya-sonal88/"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sv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2.png"/><Relationship Id="rId7" Type="http://schemas.openxmlformats.org/officeDocument/2006/relationships/hyperlink" Target="https://www.linkedin.com/in/shreya-sonal88/"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6.png"/><Relationship Id="rId7" Type="http://schemas.openxmlformats.org/officeDocument/2006/relationships/hyperlink" Target="https://www.linkedin.com/in/shreya-sonal88/"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62.svg"/><Relationship Id="rId10" Type="http://schemas.openxmlformats.org/officeDocument/2006/relationships/image" Target="../media/image5.png"/><Relationship Id="rId4" Type="http://schemas.openxmlformats.org/officeDocument/2006/relationships/image" Target="../media/image61.png"/><Relationship Id="rId9" Type="http://schemas.openxmlformats.org/officeDocument/2006/relationships/hyperlink" Target="https://www.linkedin.com/in/shreya-sonal88/"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3680" y="0"/>
            <a:ext cx="8046720" cy="8229600"/>
          </a:xfrm>
          <a:prstGeom prst="rect">
            <a:avLst/>
          </a:prstGeom>
        </p:spPr>
      </p:pic>
      <p:sp>
        <p:nvSpPr>
          <p:cNvPr id="3" name="Text 0"/>
          <p:cNvSpPr/>
          <p:nvPr/>
        </p:nvSpPr>
        <p:spPr>
          <a:xfrm>
            <a:off x="793790" y="767120"/>
            <a:ext cx="5727621" cy="1417558"/>
          </a:xfrm>
          <a:prstGeom prst="rect">
            <a:avLst/>
          </a:prstGeom>
          <a:noFill/>
          <a:ln/>
        </p:spPr>
        <p:txBody>
          <a:bodyPr wrap="squar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Customers, Retail &amp; Transaction Analysis</a:t>
            </a:r>
            <a:endParaRPr lang="en-US" sz="4450" dirty="0"/>
          </a:p>
        </p:txBody>
      </p:sp>
      <p:pic>
        <p:nvPicPr>
          <p:cNvPr id="4" name="Image 1" descr="preencode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3790" y="2524839"/>
            <a:ext cx="5727621" cy="3077647"/>
          </a:xfrm>
          <a:prstGeom prst="rect">
            <a:avLst/>
          </a:prstGeom>
        </p:spPr>
      </p:pic>
      <p:sp>
        <p:nvSpPr>
          <p:cNvPr id="5" name="Text 1"/>
          <p:cNvSpPr/>
          <p:nvPr/>
        </p:nvSpPr>
        <p:spPr>
          <a:xfrm>
            <a:off x="1004716" y="2858418"/>
            <a:ext cx="1296175" cy="162022"/>
          </a:xfrm>
          <a:prstGeom prst="rect">
            <a:avLst/>
          </a:prstGeom>
          <a:noFill/>
          <a:ln/>
        </p:spPr>
        <p:txBody>
          <a:bodyPr wrap="none" lIns="0" tIns="0" rIns="0" bIns="0" rtlCol="0" anchor="t"/>
          <a:lstStyle/>
          <a:p>
            <a:pPr marL="0" indent="0" algn="r">
              <a:lnSpc>
                <a:spcPts val="1650"/>
              </a:lnSpc>
              <a:buNone/>
            </a:pPr>
            <a:r>
              <a:rPr lang="en-US" sz="1350" dirty="0">
                <a:solidFill>
                  <a:srgbClr val="6F655D"/>
                </a:solidFill>
                <a:latin typeface="Playfair Display Semi Bold" pitchFamily="34" charset="0"/>
                <a:ea typeface="Playfair Display Semi Bold" pitchFamily="34" charset="-122"/>
                <a:cs typeface="Playfair Display Semi Bold" pitchFamily="34" charset="-120"/>
              </a:rPr>
              <a:t>Customer Insights</a:t>
            </a:r>
            <a:endParaRPr lang="en-US" sz="1350" dirty="0"/>
          </a:p>
        </p:txBody>
      </p:sp>
      <p:sp>
        <p:nvSpPr>
          <p:cNvPr id="6" name="Text 2"/>
          <p:cNvSpPr/>
          <p:nvPr/>
        </p:nvSpPr>
        <p:spPr>
          <a:xfrm>
            <a:off x="929826" y="3066527"/>
            <a:ext cx="1371066" cy="259235"/>
          </a:xfrm>
          <a:prstGeom prst="rect">
            <a:avLst/>
          </a:prstGeom>
          <a:noFill/>
          <a:ln/>
        </p:spPr>
        <p:txBody>
          <a:bodyPr wrap="square" lIns="0" tIns="0" rIns="0" bIns="0" rtlCol="0" anchor="t"/>
          <a:lstStyle/>
          <a:p>
            <a:pPr marL="0" indent="0" algn="r">
              <a:lnSpc>
                <a:spcPts val="1350"/>
              </a:lnSpc>
              <a:buNone/>
            </a:pPr>
            <a:r>
              <a:rPr lang="en-US" sz="1050" dirty="0">
                <a:solidFill>
                  <a:srgbClr val="6F655D"/>
                </a:solidFill>
                <a:latin typeface="Public Sans" pitchFamily="34" charset="0"/>
                <a:ea typeface="Public Sans" pitchFamily="34" charset="-122"/>
                <a:cs typeface="Public Sans" pitchFamily="34" charset="-120"/>
              </a:rPr>
              <a:t>Collect demographics and behavior data.</a:t>
            </a:r>
            <a:endParaRPr lang="en-US" sz="1050" dirty="0"/>
          </a:p>
        </p:txBody>
      </p:sp>
      <p:sp>
        <p:nvSpPr>
          <p:cNvPr id="7" name="Text 3"/>
          <p:cNvSpPr/>
          <p:nvPr/>
        </p:nvSpPr>
        <p:spPr>
          <a:xfrm>
            <a:off x="5014219" y="3296238"/>
            <a:ext cx="1296176" cy="162022"/>
          </a:xfrm>
          <a:prstGeom prst="rect">
            <a:avLst/>
          </a:prstGeom>
          <a:noFill/>
          <a:ln/>
        </p:spPr>
        <p:txBody>
          <a:bodyPr wrap="none" lIns="0" tIns="0" rIns="0" bIns="0" rtlCol="0" anchor="t"/>
          <a:lstStyle/>
          <a:p>
            <a:pPr marL="0" indent="0" algn="l">
              <a:lnSpc>
                <a:spcPts val="1650"/>
              </a:lnSpc>
              <a:buNone/>
            </a:pPr>
            <a:r>
              <a:rPr lang="en-US" sz="1350" dirty="0">
                <a:solidFill>
                  <a:srgbClr val="6F655D"/>
                </a:solidFill>
                <a:latin typeface="Playfair Display Semi Bold" pitchFamily="34" charset="0"/>
                <a:ea typeface="Playfair Display Semi Bold" pitchFamily="34" charset="-122"/>
                <a:cs typeface="Playfair Display Semi Bold" pitchFamily="34" charset="-120"/>
              </a:rPr>
              <a:t>Retail Footprint</a:t>
            </a:r>
            <a:endParaRPr lang="en-US" sz="1350" dirty="0"/>
          </a:p>
        </p:txBody>
      </p:sp>
      <p:sp>
        <p:nvSpPr>
          <p:cNvPr id="8" name="Text 4"/>
          <p:cNvSpPr/>
          <p:nvPr/>
        </p:nvSpPr>
        <p:spPr>
          <a:xfrm>
            <a:off x="5014219" y="3504346"/>
            <a:ext cx="1371066" cy="259235"/>
          </a:xfrm>
          <a:prstGeom prst="rect">
            <a:avLst/>
          </a:prstGeom>
          <a:noFill/>
          <a:ln/>
        </p:spPr>
        <p:txBody>
          <a:bodyPr wrap="square" lIns="0" tIns="0" rIns="0" bIns="0" rtlCol="0" anchor="t"/>
          <a:lstStyle/>
          <a:p>
            <a:pPr marL="0" indent="0" algn="l">
              <a:lnSpc>
                <a:spcPts val="1350"/>
              </a:lnSpc>
              <a:buNone/>
            </a:pPr>
            <a:r>
              <a:rPr lang="en-US" sz="1050" dirty="0">
                <a:solidFill>
                  <a:srgbClr val="6F655D"/>
                </a:solidFill>
                <a:latin typeface="Public Sans" pitchFamily="34" charset="0"/>
                <a:ea typeface="Public Sans" pitchFamily="34" charset="-122"/>
                <a:cs typeface="Public Sans" pitchFamily="34" charset="-120"/>
              </a:rPr>
              <a:t>Map store performance and locations.</a:t>
            </a:r>
            <a:endParaRPr lang="en-US" sz="1050" dirty="0"/>
          </a:p>
        </p:txBody>
      </p:sp>
      <p:sp>
        <p:nvSpPr>
          <p:cNvPr id="9" name="Text 5"/>
          <p:cNvSpPr/>
          <p:nvPr/>
        </p:nvSpPr>
        <p:spPr>
          <a:xfrm>
            <a:off x="1004716" y="3745578"/>
            <a:ext cx="1296175" cy="162022"/>
          </a:xfrm>
          <a:prstGeom prst="rect">
            <a:avLst/>
          </a:prstGeom>
          <a:noFill/>
          <a:ln/>
        </p:spPr>
        <p:txBody>
          <a:bodyPr wrap="none" lIns="0" tIns="0" rIns="0" bIns="0" rtlCol="0" anchor="t"/>
          <a:lstStyle/>
          <a:p>
            <a:pPr marL="0" indent="0" algn="r">
              <a:lnSpc>
                <a:spcPts val="1650"/>
              </a:lnSpc>
              <a:buNone/>
            </a:pPr>
            <a:r>
              <a:rPr lang="en-US" sz="1350" dirty="0">
                <a:solidFill>
                  <a:srgbClr val="6F655D"/>
                </a:solidFill>
                <a:latin typeface="Playfair Display Semi Bold" pitchFamily="34" charset="0"/>
                <a:ea typeface="Playfair Display Semi Bold" pitchFamily="34" charset="-122"/>
                <a:cs typeface="Playfair Display Semi Bold" pitchFamily="34" charset="-120"/>
              </a:rPr>
              <a:t>Transaction Analysis</a:t>
            </a:r>
            <a:endParaRPr lang="en-US" sz="1350" dirty="0"/>
          </a:p>
        </p:txBody>
      </p:sp>
      <p:sp>
        <p:nvSpPr>
          <p:cNvPr id="10" name="Text 6"/>
          <p:cNvSpPr/>
          <p:nvPr/>
        </p:nvSpPr>
        <p:spPr>
          <a:xfrm>
            <a:off x="929826" y="3953687"/>
            <a:ext cx="1371066" cy="259235"/>
          </a:xfrm>
          <a:prstGeom prst="rect">
            <a:avLst/>
          </a:prstGeom>
          <a:noFill/>
          <a:ln/>
        </p:spPr>
        <p:txBody>
          <a:bodyPr wrap="square" lIns="0" tIns="0" rIns="0" bIns="0" rtlCol="0" anchor="t"/>
          <a:lstStyle/>
          <a:p>
            <a:pPr marL="0" indent="0" algn="r">
              <a:lnSpc>
                <a:spcPts val="1350"/>
              </a:lnSpc>
              <a:buNone/>
            </a:pPr>
            <a:r>
              <a:rPr lang="en-US" sz="1050" dirty="0">
                <a:solidFill>
                  <a:srgbClr val="6F655D"/>
                </a:solidFill>
                <a:latin typeface="Public Sans" pitchFamily="34" charset="0"/>
                <a:ea typeface="Public Sans" pitchFamily="34" charset="-122"/>
                <a:cs typeface="Public Sans" pitchFamily="34" charset="-120"/>
              </a:rPr>
              <a:t>Analyze sales, basket size, and trends.</a:t>
            </a:r>
            <a:endParaRPr lang="en-US" sz="1050" dirty="0"/>
          </a:p>
        </p:txBody>
      </p:sp>
      <p:sp>
        <p:nvSpPr>
          <p:cNvPr id="11" name="Text 7"/>
          <p:cNvSpPr/>
          <p:nvPr/>
        </p:nvSpPr>
        <p:spPr>
          <a:xfrm>
            <a:off x="5014219" y="4246766"/>
            <a:ext cx="1296176" cy="162022"/>
          </a:xfrm>
          <a:prstGeom prst="rect">
            <a:avLst/>
          </a:prstGeom>
          <a:noFill/>
          <a:ln/>
        </p:spPr>
        <p:txBody>
          <a:bodyPr wrap="none" lIns="0" tIns="0" rIns="0" bIns="0" rtlCol="0" anchor="t"/>
          <a:lstStyle/>
          <a:p>
            <a:pPr marL="0" indent="0" algn="l">
              <a:lnSpc>
                <a:spcPts val="1650"/>
              </a:lnSpc>
              <a:buNone/>
            </a:pPr>
            <a:r>
              <a:rPr lang="en-US" sz="1350" dirty="0">
                <a:solidFill>
                  <a:srgbClr val="6F655D"/>
                </a:solidFill>
                <a:latin typeface="Playfair Display Semi Bold" pitchFamily="34" charset="0"/>
                <a:ea typeface="Playfair Display Semi Bold" pitchFamily="34" charset="-122"/>
                <a:cs typeface="Playfair Display Semi Bold" pitchFamily="34" charset="-120"/>
              </a:rPr>
              <a:t>Segmentation</a:t>
            </a:r>
            <a:endParaRPr lang="en-US" sz="1350" dirty="0"/>
          </a:p>
        </p:txBody>
      </p:sp>
      <p:sp>
        <p:nvSpPr>
          <p:cNvPr id="12" name="Text 8"/>
          <p:cNvSpPr/>
          <p:nvPr/>
        </p:nvSpPr>
        <p:spPr>
          <a:xfrm>
            <a:off x="5014219" y="4454875"/>
            <a:ext cx="1371066" cy="259235"/>
          </a:xfrm>
          <a:prstGeom prst="rect">
            <a:avLst/>
          </a:prstGeom>
          <a:noFill/>
          <a:ln/>
        </p:spPr>
        <p:txBody>
          <a:bodyPr wrap="square" lIns="0" tIns="0" rIns="0" bIns="0" rtlCol="0" anchor="t"/>
          <a:lstStyle/>
          <a:p>
            <a:pPr marL="0" indent="0" algn="l">
              <a:lnSpc>
                <a:spcPts val="1350"/>
              </a:lnSpc>
              <a:buNone/>
            </a:pPr>
            <a:r>
              <a:rPr lang="en-US" sz="1050" dirty="0">
                <a:solidFill>
                  <a:srgbClr val="6F655D"/>
                </a:solidFill>
                <a:latin typeface="Public Sans" pitchFamily="34" charset="0"/>
                <a:ea typeface="Public Sans" pitchFamily="34" charset="-122"/>
                <a:cs typeface="Public Sans" pitchFamily="34" charset="-120"/>
              </a:rPr>
              <a:t>Create customer groups for targeting.</a:t>
            </a:r>
            <a:endParaRPr lang="en-US" sz="1050" dirty="0"/>
          </a:p>
        </p:txBody>
      </p:sp>
      <p:sp>
        <p:nvSpPr>
          <p:cNvPr id="13" name="Text 9"/>
          <p:cNvSpPr/>
          <p:nvPr/>
        </p:nvSpPr>
        <p:spPr>
          <a:xfrm>
            <a:off x="1004716" y="4719150"/>
            <a:ext cx="1296175" cy="162022"/>
          </a:xfrm>
          <a:prstGeom prst="rect">
            <a:avLst/>
          </a:prstGeom>
          <a:noFill/>
          <a:ln/>
        </p:spPr>
        <p:txBody>
          <a:bodyPr wrap="none" lIns="0" tIns="0" rIns="0" bIns="0" rtlCol="0" anchor="t"/>
          <a:lstStyle/>
          <a:p>
            <a:pPr marL="0" indent="0" algn="r">
              <a:lnSpc>
                <a:spcPts val="1650"/>
              </a:lnSpc>
              <a:buNone/>
            </a:pPr>
            <a:r>
              <a:rPr lang="en-US" sz="1350" dirty="0">
                <a:solidFill>
                  <a:srgbClr val="6F655D"/>
                </a:solidFill>
                <a:latin typeface="Playfair Display Semi Bold" pitchFamily="34" charset="0"/>
                <a:ea typeface="Playfair Display Semi Bold" pitchFamily="34" charset="-122"/>
                <a:cs typeface="Playfair Display Semi Bold" pitchFamily="34" charset="-120"/>
              </a:rPr>
              <a:t>Actionable Strategy</a:t>
            </a:r>
            <a:endParaRPr lang="en-US" sz="1350" dirty="0"/>
          </a:p>
        </p:txBody>
      </p:sp>
      <p:sp>
        <p:nvSpPr>
          <p:cNvPr id="14" name="Text 10"/>
          <p:cNvSpPr/>
          <p:nvPr/>
        </p:nvSpPr>
        <p:spPr>
          <a:xfrm>
            <a:off x="929826" y="4927258"/>
            <a:ext cx="1371066" cy="259235"/>
          </a:xfrm>
          <a:prstGeom prst="rect">
            <a:avLst/>
          </a:prstGeom>
          <a:noFill/>
          <a:ln/>
        </p:spPr>
        <p:txBody>
          <a:bodyPr wrap="square" lIns="0" tIns="0" rIns="0" bIns="0" rtlCol="0" anchor="t"/>
          <a:lstStyle/>
          <a:p>
            <a:pPr marL="0" indent="0" algn="r">
              <a:lnSpc>
                <a:spcPts val="1350"/>
              </a:lnSpc>
              <a:buNone/>
            </a:pPr>
            <a:r>
              <a:rPr lang="en-US" sz="1050" dirty="0">
                <a:solidFill>
                  <a:srgbClr val="6F655D"/>
                </a:solidFill>
                <a:latin typeface="Public Sans" pitchFamily="34" charset="0"/>
                <a:ea typeface="Public Sans" pitchFamily="34" charset="-122"/>
                <a:cs typeface="Public Sans" pitchFamily="34" charset="-120"/>
              </a:rPr>
              <a:t>Implement personalized campaigns and offers.</a:t>
            </a:r>
            <a:endParaRPr lang="en-US" sz="1050" dirty="0"/>
          </a:p>
        </p:txBody>
      </p:sp>
      <p:sp>
        <p:nvSpPr>
          <p:cNvPr id="15" name="Text 11"/>
          <p:cNvSpPr/>
          <p:nvPr/>
        </p:nvSpPr>
        <p:spPr>
          <a:xfrm>
            <a:off x="793790" y="5857637"/>
            <a:ext cx="5727621" cy="72580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End-to-End Performance Review: Product, Data, Business &amp; Financial Insights.</a:t>
            </a:r>
            <a:endParaRPr lang="en-US" sz="1750" dirty="0"/>
          </a:p>
        </p:txBody>
      </p:sp>
      <p:pic>
        <p:nvPicPr>
          <p:cNvPr id="16" name="Image 2" descr="preencoded.png">
            <a:hlinkClick r:id="rId5"/>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2275" y="7568058"/>
            <a:ext cx="2985968" cy="6237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80098" y="636865"/>
            <a:ext cx="1121688" cy="238839"/>
          </a:xfrm>
          <a:prstGeom prst="roundRect">
            <a:avLst>
              <a:gd name="adj" fmla="val 20383"/>
            </a:avLst>
          </a:prstGeom>
          <a:solidFill>
            <a:srgbClr val="EEDDDD"/>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013" y="698302"/>
            <a:ext cx="115848" cy="115848"/>
          </a:xfrm>
          <a:prstGeom prst="rect">
            <a:avLst/>
          </a:prstGeom>
        </p:spPr>
      </p:pic>
      <p:sp>
        <p:nvSpPr>
          <p:cNvPr id="4" name="Text 1"/>
          <p:cNvSpPr/>
          <p:nvPr/>
        </p:nvSpPr>
        <p:spPr>
          <a:xfrm>
            <a:off x="1040725" y="680323"/>
            <a:ext cx="774144" cy="151924"/>
          </a:xfrm>
          <a:prstGeom prst="rect">
            <a:avLst/>
          </a:prstGeom>
          <a:noFill/>
          <a:ln/>
        </p:spPr>
        <p:txBody>
          <a:bodyPr wrap="none" lIns="0" tIns="0" rIns="0" bIns="0" rtlCol="0" anchor="t"/>
          <a:lstStyle/>
          <a:p>
            <a:pPr marL="0" indent="0" algn="l">
              <a:lnSpc>
                <a:spcPts val="1150"/>
              </a:lnSpc>
              <a:buNone/>
            </a:pPr>
            <a:r>
              <a:rPr lang="en-US" sz="900" dirty="0">
                <a:solidFill>
                  <a:srgbClr val="6F655D"/>
                </a:solidFill>
                <a:latin typeface="Public Sans" pitchFamily="34" charset="0"/>
                <a:ea typeface="Public Sans" pitchFamily="34" charset="-122"/>
                <a:cs typeface="Public Sans" pitchFamily="34" charset="-120"/>
              </a:rPr>
              <a:t>PERSPECTIVE</a:t>
            </a:r>
            <a:endParaRPr lang="en-US" sz="900" dirty="0"/>
          </a:p>
        </p:txBody>
      </p:sp>
      <p:sp>
        <p:nvSpPr>
          <p:cNvPr id="5" name="Text 2"/>
          <p:cNvSpPr/>
          <p:nvPr/>
        </p:nvSpPr>
        <p:spPr>
          <a:xfrm>
            <a:off x="780098" y="912614"/>
            <a:ext cx="6329363" cy="452676"/>
          </a:xfrm>
          <a:prstGeom prst="rect">
            <a:avLst/>
          </a:prstGeom>
          <a:noFill/>
          <a:ln/>
        </p:spPr>
        <p:txBody>
          <a:bodyPr wrap="none" lIns="0" tIns="0" rIns="0" bIns="0" rtlCol="0" anchor="t"/>
          <a:lstStyle/>
          <a:p>
            <a:pPr marL="0" indent="0" algn="l">
              <a:lnSpc>
                <a:spcPts val="3550"/>
              </a:lnSpc>
              <a:buNone/>
            </a:pPr>
            <a:r>
              <a:rPr lang="en-US" sz="2850" dirty="0">
                <a:solidFill>
                  <a:srgbClr val="4B6981"/>
                </a:solidFill>
                <a:latin typeface="Playfair Display Semi Bold" pitchFamily="34" charset="0"/>
                <a:ea typeface="Playfair Display Semi Bold" pitchFamily="34" charset="-122"/>
                <a:cs typeface="Playfair Display Semi Bold" pitchFamily="34" charset="-120"/>
              </a:rPr>
              <a:t>Analyst Perspective – Depth &amp; Quality</a:t>
            </a:r>
            <a:endParaRPr lang="en-US" sz="2850" dirty="0"/>
          </a:p>
        </p:txBody>
      </p:sp>
      <p:sp>
        <p:nvSpPr>
          <p:cNvPr id="6" name="Text 3"/>
          <p:cNvSpPr/>
          <p:nvPr/>
        </p:nvSpPr>
        <p:spPr>
          <a:xfrm>
            <a:off x="780098" y="1596509"/>
            <a:ext cx="2203609" cy="271582"/>
          </a:xfrm>
          <a:prstGeom prst="rect">
            <a:avLst/>
          </a:prstGeom>
          <a:noFill/>
          <a:ln/>
        </p:spPr>
        <p:txBody>
          <a:bodyPr wrap="none" lIns="0" tIns="0" rIns="0" bIns="0" rtlCol="0" anchor="t"/>
          <a:lstStyle/>
          <a:p>
            <a:pPr marL="0" indent="0" algn="l">
              <a:lnSpc>
                <a:spcPts val="2100"/>
              </a:lnSpc>
              <a:buNone/>
            </a:pPr>
            <a:r>
              <a:rPr lang="en-US" sz="1700" dirty="0">
                <a:solidFill>
                  <a:srgbClr val="4B6981"/>
                </a:solidFill>
                <a:latin typeface="Playfair Display Semi Bold" pitchFamily="34" charset="0"/>
                <a:ea typeface="Playfair Display Semi Bold" pitchFamily="34" charset="-122"/>
                <a:cs typeface="Playfair Display Semi Bold" pitchFamily="34" charset="-120"/>
              </a:rPr>
              <a:t>Additional Data Needs</a:t>
            </a:r>
            <a:endParaRPr lang="en-US" sz="1700" dirty="0"/>
          </a:p>
        </p:txBody>
      </p:sp>
      <p:pic>
        <p:nvPicPr>
          <p:cNvPr id="7" name="Image 1" descr="preencode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69137" y="1972151"/>
            <a:ext cx="3103721" cy="2623304"/>
          </a:xfrm>
          <a:prstGeom prst="rect">
            <a:avLst/>
          </a:prstGeom>
        </p:spPr>
      </p:pic>
      <p:sp>
        <p:nvSpPr>
          <p:cNvPr id="8" name="Text 4"/>
          <p:cNvSpPr/>
          <p:nvPr/>
        </p:nvSpPr>
        <p:spPr>
          <a:xfrm>
            <a:off x="780098" y="4699516"/>
            <a:ext cx="4881801" cy="189905"/>
          </a:xfrm>
          <a:prstGeom prst="rect">
            <a:avLst/>
          </a:prstGeom>
          <a:noFill/>
          <a:ln/>
        </p:spPr>
        <p:txBody>
          <a:bodyPr wrap="none" lIns="0" tIns="0" rIns="0" bIns="0" rtlCol="0" anchor="t"/>
          <a:lstStyle/>
          <a:p>
            <a:pPr marL="0" indent="0" algn="l">
              <a:lnSpc>
                <a:spcPts val="1450"/>
              </a:lnSpc>
              <a:buNone/>
            </a:pPr>
            <a:r>
              <a:rPr lang="en-US" sz="1100" dirty="0">
                <a:solidFill>
                  <a:srgbClr val="6F655D"/>
                </a:solidFill>
                <a:latin typeface="Public Sans" pitchFamily="34" charset="0"/>
                <a:ea typeface="Public Sans" pitchFamily="34" charset="-122"/>
                <a:cs typeface="Public Sans" pitchFamily="34" charset="-120"/>
              </a:rPr>
              <a:t>To deepen insights, we should integrate:</a:t>
            </a:r>
            <a:endParaRPr lang="en-US" sz="1100" dirty="0"/>
          </a:p>
        </p:txBody>
      </p:sp>
      <p:sp>
        <p:nvSpPr>
          <p:cNvPr id="9" name="Text 5"/>
          <p:cNvSpPr/>
          <p:nvPr/>
        </p:nvSpPr>
        <p:spPr>
          <a:xfrm>
            <a:off x="780098" y="4972645"/>
            <a:ext cx="4881801" cy="189905"/>
          </a:xfrm>
          <a:prstGeom prst="rect">
            <a:avLst/>
          </a:prstGeom>
          <a:noFill/>
          <a:ln/>
        </p:spPr>
        <p:txBody>
          <a:bodyPr wrap="none" lIns="0" tIns="0" rIns="0" bIns="0" rtlCol="0" anchor="t"/>
          <a:lstStyle/>
          <a:p>
            <a:pPr marL="342900" indent="-342900" algn="l">
              <a:lnSpc>
                <a:spcPts val="1450"/>
              </a:lnSpc>
              <a:buSzPct val="100000"/>
              <a:buChar char="•"/>
            </a:pPr>
            <a:r>
              <a:rPr lang="en-US" sz="1100" b="1" dirty="0">
                <a:solidFill>
                  <a:srgbClr val="6F655D"/>
                </a:solidFill>
                <a:latin typeface="Public Sans" pitchFamily="34" charset="0"/>
                <a:ea typeface="Public Sans" pitchFamily="34" charset="-122"/>
                <a:cs typeface="Public Sans" pitchFamily="34" charset="-120"/>
              </a:rPr>
              <a:t>Cohort retention</a:t>
            </a:r>
            <a:r>
              <a:rPr lang="en-US" sz="1100" dirty="0">
                <a:solidFill>
                  <a:srgbClr val="6F655D"/>
                </a:solidFill>
                <a:latin typeface="Public Sans" pitchFamily="34" charset="0"/>
                <a:ea typeface="Public Sans" pitchFamily="34" charset="-122"/>
                <a:cs typeface="Public Sans" pitchFamily="34" charset="-120"/>
              </a:rPr>
              <a:t> by acquisition month</a:t>
            </a:r>
            <a:endParaRPr lang="en-US" sz="1100" dirty="0"/>
          </a:p>
        </p:txBody>
      </p:sp>
      <p:sp>
        <p:nvSpPr>
          <p:cNvPr id="10" name="Text 6"/>
          <p:cNvSpPr/>
          <p:nvPr/>
        </p:nvSpPr>
        <p:spPr>
          <a:xfrm>
            <a:off x="780098" y="5194935"/>
            <a:ext cx="4881801" cy="189905"/>
          </a:xfrm>
          <a:prstGeom prst="rect">
            <a:avLst/>
          </a:prstGeom>
          <a:noFill/>
          <a:ln/>
        </p:spPr>
        <p:txBody>
          <a:bodyPr wrap="none" lIns="0" tIns="0" rIns="0" bIns="0" rtlCol="0" anchor="t"/>
          <a:lstStyle/>
          <a:p>
            <a:pPr marL="342900" indent="-342900" algn="l">
              <a:lnSpc>
                <a:spcPts val="1450"/>
              </a:lnSpc>
              <a:buSzPct val="100000"/>
              <a:buChar char="•"/>
            </a:pPr>
            <a:r>
              <a:rPr lang="en-US" sz="1100" b="1" dirty="0">
                <a:solidFill>
                  <a:srgbClr val="6F655D"/>
                </a:solidFill>
                <a:latin typeface="Public Sans" pitchFamily="34" charset="0"/>
                <a:ea typeface="Public Sans" pitchFamily="34" charset="-122"/>
                <a:cs typeface="Public Sans" pitchFamily="34" charset="-120"/>
              </a:rPr>
              <a:t>Funnel drop-offs</a:t>
            </a:r>
            <a:r>
              <a:rPr lang="en-US" sz="1100" dirty="0">
                <a:solidFill>
                  <a:srgbClr val="6F655D"/>
                </a:solidFill>
                <a:latin typeface="Public Sans" pitchFamily="34" charset="0"/>
                <a:ea typeface="Public Sans" pitchFamily="34" charset="-122"/>
                <a:cs typeface="Public Sans" pitchFamily="34" charset="-120"/>
              </a:rPr>
              <a:t> from browse → cart → purchase</a:t>
            </a:r>
            <a:endParaRPr lang="en-US" sz="1100" dirty="0"/>
          </a:p>
        </p:txBody>
      </p:sp>
      <p:sp>
        <p:nvSpPr>
          <p:cNvPr id="11" name="Text 7"/>
          <p:cNvSpPr/>
          <p:nvPr/>
        </p:nvSpPr>
        <p:spPr>
          <a:xfrm>
            <a:off x="780098" y="5417225"/>
            <a:ext cx="4881801" cy="189905"/>
          </a:xfrm>
          <a:prstGeom prst="rect">
            <a:avLst/>
          </a:prstGeom>
          <a:noFill/>
          <a:ln/>
        </p:spPr>
        <p:txBody>
          <a:bodyPr wrap="none" lIns="0" tIns="0" rIns="0" bIns="0" rtlCol="0" anchor="t"/>
          <a:lstStyle/>
          <a:p>
            <a:pPr marL="342900" indent="-342900" algn="l">
              <a:lnSpc>
                <a:spcPts val="1450"/>
              </a:lnSpc>
              <a:buSzPct val="100000"/>
              <a:buChar char="•"/>
            </a:pPr>
            <a:r>
              <a:rPr lang="en-US" sz="1100" b="1" dirty="0">
                <a:solidFill>
                  <a:srgbClr val="6F655D"/>
                </a:solidFill>
                <a:latin typeface="Public Sans" pitchFamily="34" charset="0"/>
                <a:ea typeface="Public Sans" pitchFamily="34" charset="-122"/>
                <a:cs typeface="Public Sans" pitchFamily="34" charset="-120"/>
              </a:rPr>
              <a:t>Customer lifetime value</a:t>
            </a:r>
            <a:r>
              <a:rPr lang="en-US" sz="1100" dirty="0">
                <a:solidFill>
                  <a:srgbClr val="6F655D"/>
                </a:solidFill>
                <a:latin typeface="Public Sans" pitchFamily="34" charset="0"/>
                <a:ea typeface="Public Sans" pitchFamily="34" charset="-122"/>
                <a:cs typeface="Public Sans" pitchFamily="34" charset="-120"/>
              </a:rPr>
              <a:t> metrics</a:t>
            </a:r>
            <a:endParaRPr lang="en-US" sz="1100" dirty="0"/>
          </a:p>
        </p:txBody>
      </p:sp>
      <p:sp>
        <p:nvSpPr>
          <p:cNvPr id="12" name="Text 8"/>
          <p:cNvSpPr/>
          <p:nvPr/>
        </p:nvSpPr>
        <p:spPr>
          <a:xfrm>
            <a:off x="780098" y="5639514"/>
            <a:ext cx="4881801" cy="189905"/>
          </a:xfrm>
          <a:prstGeom prst="rect">
            <a:avLst/>
          </a:prstGeom>
          <a:noFill/>
          <a:ln/>
        </p:spPr>
        <p:txBody>
          <a:bodyPr wrap="none" lIns="0" tIns="0" rIns="0" bIns="0" rtlCol="0" anchor="t"/>
          <a:lstStyle/>
          <a:p>
            <a:pPr marL="342900" indent="-342900" algn="l">
              <a:lnSpc>
                <a:spcPts val="1450"/>
              </a:lnSpc>
              <a:buSzPct val="100000"/>
              <a:buChar char="•"/>
            </a:pPr>
            <a:r>
              <a:rPr lang="en-US" sz="1100" b="1" dirty="0">
                <a:solidFill>
                  <a:srgbClr val="6F655D"/>
                </a:solidFill>
                <a:latin typeface="Public Sans" pitchFamily="34" charset="0"/>
                <a:ea typeface="Public Sans" pitchFamily="34" charset="-122"/>
                <a:cs typeface="Public Sans" pitchFamily="34" charset="-120"/>
              </a:rPr>
              <a:t>Device type, campaign source, and referral channel</a:t>
            </a:r>
            <a:r>
              <a:rPr lang="en-US" sz="1100" dirty="0">
                <a:solidFill>
                  <a:srgbClr val="6F655D"/>
                </a:solidFill>
                <a:latin typeface="Public Sans" pitchFamily="34" charset="0"/>
                <a:ea typeface="Public Sans" pitchFamily="34" charset="-122"/>
                <a:cs typeface="Public Sans" pitchFamily="34" charset="-120"/>
              </a:rPr>
              <a:t> data</a:t>
            </a:r>
            <a:endParaRPr lang="en-US" sz="1100" dirty="0"/>
          </a:p>
        </p:txBody>
      </p:sp>
      <p:sp>
        <p:nvSpPr>
          <p:cNvPr id="13" name="Text 9"/>
          <p:cNvSpPr/>
          <p:nvPr/>
        </p:nvSpPr>
        <p:spPr>
          <a:xfrm>
            <a:off x="780098" y="5912644"/>
            <a:ext cx="4881801" cy="379809"/>
          </a:xfrm>
          <a:prstGeom prst="rect">
            <a:avLst/>
          </a:prstGeom>
          <a:noFill/>
          <a:ln/>
        </p:spPr>
        <p:txBody>
          <a:bodyPr wrap="square" lIns="0" tIns="0" rIns="0" bIns="0" rtlCol="0" anchor="t"/>
          <a:lstStyle/>
          <a:p>
            <a:pPr marL="0" indent="0" algn="l">
              <a:lnSpc>
                <a:spcPts val="1450"/>
              </a:lnSpc>
              <a:buNone/>
            </a:pPr>
            <a:r>
              <a:rPr lang="en-US" sz="1100" dirty="0">
                <a:solidFill>
                  <a:srgbClr val="6F655D"/>
                </a:solidFill>
                <a:latin typeface="Public Sans" pitchFamily="34" charset="0"/>
                <a:ea typeface="Public Sans" pitchFamily="34" charset="-122"/>
                <a:cs typeface="Public Sans" pitchFamily="34" charset="-120"/>
              </a:rPr>
              <a:t>These dimensions will reveal which acquisition paths produce our best customers and where we lose potential value.</a:t>
            </a:r>
            <a:endParaRPr lang="en-US" sz="1100" dirty="0"/>
          </a:p>
        </p:txBody>
      </p:sp>
      <p:sp>
        <p:nvSpPr>
          <p:cNvPr id="14" name="Shape 10"/>
          <p:cNvSpPr/>
          <p:nvPr/>
        </p:nvSpPr>
        <p:spPr>
          <a:xfrm>
            <a:off x="780098" y="6396514"/>
            <a:ext cx="4881801" cy="854035"/>
          </a:xfrm>
          <a:prstGeom prst="roundRect">
            <a:avLst>
              <a:gd name="adj" fmla="val 7125"/>
            </a:avLst>
          </a:prstGeom>
          <a:solidFill>
            <a:srgbClr val="E6CCCC"/>
          </a:solidFill>
          <a:ln/>
        </p:spPr>
      </p:sp>
      <p:pic>
        <p:nvPicPr>
          <p:cNvPr id="15" name="Image 2" descr="preencode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24878" y="6595586"/>
            <a:ext cx="181094" cy="144780"/>
          </a:xfrm>
          <a:prstGeom prst="rect">
            <a:avLst/>
          </a:prstGeom>
        </p:spPr>
      </p:pic>
      <p:sp>
        <p:nvSpPr>
          <p:cNvPr id="16" name="Text 11"/>
          <p:cNvSpPr/>
          <p:nvPr/>
        </p:nvSpPr>
        <p:spPr>
          <a:xfrm>
            <a:off x="1250752" y="6525220"/>
            <a:ext cx="4266367" cy="569714"/>
          </a:xfrm>
          <a:prstGeom prst="rect">
            <a:avLst/>
          </a:prstGeom>
          <a:noFill/>
          <a:ln/>
        </p:spPr>
        <p:txBody>
          <a:bodyPr wrap="square" lIns="0" tIns="0" rIns="0" bIns="0" rtlCol="0" anchor="t"/>
          <a:lstStyle/>
          <a:p>
            <a:pPr marL="0" indent="0" algn="l">
              <a:lnSpc>
                <a:spcPts val="1450"/>
              </a:lnSpc>
              <a:buNone/>
            </a:pPr>
            <a:r>
              <a:rPr lang="en-US" sz="1100" b="1" dirty="0">
                <a:solidFill>
                  <a:srgbClr val="000000"/>
                </a:solidFill>
                <a:latin typeface="Public Sans" pitchFamily="34" charset="0"/>
                <a:ea typeface="Public Sans" pitchFamily="34" charset="-122"/>
                <a:cs typeface="Public Sans" pitchFamily="34" charset="-120"/>
              </a:rPr>
              <a:t>Foundation for Success:</a:t>
            </a:r>
            <a:r>
              <a:rPr lang="en-US" sz="1100" dirty="0">
                <a:solidFill>
                  <a:srgbClr val="000000"/>
                </a:solidFill>
                <a:latin typeface="Public Sans" pitchFamily="34" charset="0"/>
                <a:ea typeface="Public Sans" pitchFamily="34" charset="-122"/>
                <a:cs typeface="Public Sans" pitchFamily="34" charset="-120"/>
              </a:rPr>
              <a:t> This perspective ensures every decision on the product and business side is grounded in reliable, well-structured data that drives confident action.</a:t>
            </a:r>
            <a:endParaRPr lang="en-US" sz="1100" dirty="0"/>
          </a:p>
        </p:txBody>
      </p:sp>
      <p:sp>
        <p:nvSpPr>
          <p:cNvPr id="17" name="Text 12"/>
          <p:cNvSpPr/>
          <p:nvPr/>
        </p:nvSpPr>
        <p:spPr>
          <a:xfrm>
            <a:off x="6022896" y="1596509"/>
            <a:ext cx="2847023" cy="271582"/>
          </a:xfrm>
          <a:prstGeom prst="rect">
            <a:avLst/>
          </a:prstGeom>
          <a:noFill/>
          <a:ln/>
        </p:spPr>
        <p:txBody>
          <a:bodyPr wrap="none" lIns="0" tIns="0" rIns="0" bIns="0" rtlCol="0" anchor="t"/>
          <a:lstStyle/>
          <a:p>
            <a:pPr marL="0" indent="0" algn="l">
              <a:lnSpc>
                <a:spcPts val="2100"/>
              </a:lnSpc>
              <a:buNone/>
            </a:pPr>
            <a:r>
              <a:rPr lang="en-US" sz="1700" dirty="0">
                <a:solidFill>
                  <a:srgbClr val="4B6981"/>
                </a:solidFill>
                <a:latin typeface="Playfair Display Semi Bold" pitchFamily="34" charset="0"/>
                <a:ea typeface="Playfair Display Semi Bold" pitchFamily="34" charset="-122"/>
                <a:cs typeface="Playfair Display Semi Bold" pitchFamily="34" charset="-120"/>
              </a:rPr>
              <a:t>Data - Depth &amp; Quality Gaps</a:t>
            </a:r>
            <a:endParaRPr lang="en-US" sz="1700" dirty="0"/>
          </a:p>
        </p:txBody>
      </p:sp>
      <p:sp>
        <p:nvSpPr>
          <p:cNvPr id="18" name="Shape 13"/>
          <p:cNvSpPr/>
          <p:nvPr/>
        </p:nvSpPr>
        <p:spPr>
          <a:xfrm>
            <a:off x="6007656" y="1956911"/>
            <a:ext cx="30480" cy="919043"/>
          </a:xfrm>
          <a:prstGeom prst="rect">
            <a:avLst/>
          </a:prstGeom>
          <a:solidFill>
            <a:srgbClr val="E1C2C2"/>
          </a:solidFill>
          <a:ln/>
        </p:spPr>
      </p:sp>
      <p:sp>
        <p:nvSpPr>
          <p:cNvPr id="19" name="Text 14"/>
          <p:cNvSpPr/>
          <p:nvPr/>
        </p:nvSpPr>
        <p:spPr>
          <a:xfrm>
            <a:off x="6198156" y="1972151"/>
            <a:ext cx="1811060" cy="226338"/>
          </a:xfrm>
          <a:prstGeom prst="rect">
            <a:avLst/>
          </a:prstGeom>
          <a:noFill/>
          <a:ln/>
        </p:spPr>
        <p:txBody>
          <a:bodyPr wrap="none" lIns="0" tIns="0" rIns="0" bIns="0" rtlCol="0" anchor="t"/>
          <a:lstStyle/>
          <a:p>
            <a:pPr marL="0" indent="0" algn="l">
              <a:lnSpc>
                <a:spcPts val="1750"/>
              </a:lnSpc>
              <a:buNone/>
            </a:pPr>
            <a:r>
              <a:rPr lang="en-US" sz="1400" b="1" dirty="0">
                <a:solidFill>
                  <a:srgbClr val="6F655D"/>
                </a:solidFill>
                <a:latin typeface="Playfair Display Semi Bold" pitchFamily="34" charset="0"/>
                <a:ea typeface="Playfair Display Semi Bold" pitchFamily="34" charset="-122"/>
                <a:cs typeface="Playfair Display Semi Bold" pitchFamily="34" charset="-120"/>
              </a:rPr>
              <a:t>Missing Values</a:t>
            </a:r>
            <a:endParaRPr lang="en-US" sz="1400" dirty="0"/>
          </a:p>
        </p:txBody>
      </p:sp>
      <p:sp>
        <p:nvSpPr>
          <p:cNvPr id="20" name="Text 15"/>
          <p:cNvSpPr/>
          <p:nvPr/>
        </p:nvSpPr>
        <p:spPr>
          <a:xfrm>
            <a:off x="6198156" y="2291001"/>
            <a:ext cx="3684389" cy="569714"/>
          </a:xfrm>
          <a:prstGeom prst="rect">
            <a:avLst/>
          </a:prstGeom>
          <a:noFill/>
          <a:ln/>
        </p:spPr>
        <p:txBody>
          <a:bodyPr wrap="square" lIns="0" tIns="0" rIns="0" bIns="0" rtlCol="0" anchor="t"/>
          <a:lstStyle/>
          <a:p>
            <a:pPr marL="0" indent="0" algn="l">
              <a:lnSpc>
                <a:spcPts val="1450"/>
              </a:lnSpc>
              <a:buNone/>
            </a:pPr>
            <a:r>
              <a:rPr lang="en-US" sz="1100" dirty="0">
                <a:solidFill>
                  <a:srgbClr val="6F655D"/>
                </a:solidFill>
                <a:latin typeface="Public Sans" pitchFamily="34" charset="0"/>
                <a:ea typeface="Public Sans" pitchFamily="34" charset="-122"/>
                <a:cs typeface="Public Sans" pitchFamily="34" charset="-120"/>
              </a:rPr>
              <a:t>Areas with many "NA" values (e.g., gender) indicate incomplete data capture that limits segmentation capabilities.</a:t>
            </a:r>
            <a:endParaRPr lang="en-US" sz="1100" dirty="0"/>
          </a:p>
        </p:txBody>
      </p:sp>
      <p:sp>
        <p:nvSpPr>
          <p:cNvPr id="21" name="Shape 16"/>
          <p:cNvSpPr/>
          <p:nvPr/>
        </p:nvSpPr>
        <p:spPr>
          <a:xfrm>
            <a:off x="9982914" y="1956911"/>
            <a:ext cx="30480" cy="919043"/>
          </a:xfrm>
          <a:prstGeom prst="rect">
            <a:avLst/>
          </a:prstGeom>
          <a:solidFill>
            <a:srgbClr val="CCC4EC"/>
          </a:solidFill>
          <a:ln/>
        </p:spPr>
      </p:sp>
      <p:sp>
        <p:nvSpPr>
          <p:cNvPr id="22" name="Text 17"/>
          <p:cNvSpPr/>
          <p:nvPr/>
        </p:nvSpPr>
        <p:spPr>
          <a:xfrm>
            <a:off x="10173414" y="1972151"/>
            <a:ext cx="1950839" cy="226338"/>
          </a:xfrm>
          <a:prstGeom prst="rect">
            <a:avLst/>
          </a:prstGeom>
          <a:noFill/>
          <a:ln/>
        </p:spPr>
        <p:txBody>
          <a:bodyPr wrap="none" lIns="0" tIns="0" rIns="0" bIns="0" rtlCol="0" anchor="t"/>
          <a:lstStyle/>
          <a:p>
            <a:pPr marL="0" indent="0" algn="l">
              <a:lnSpc>
                <a:spcPts val="1750"/>
              </a:lnSpc>
              <a:buNone/>
            </a:pPr>
            <a:r>
              <a:rPr lang="en-US" sz="1400" dirty="0">
                <a:solidFill>
                  <a:srgbClr val="6F655D"/>
                </a:solidFill>
                <a:latin typeface="Playfair Display Semi Bold" pitchFamily="34" charset="0"/>
                <a:ea typeface="Playfair Display Semi Bold" pitchFamily="34" charset="-122"/>
                <a:cs typeface="Playfair Display Semi Bold" pitchFamily="34" charset="-120"/>
              </a:rPr>
              <a:t>Inconsistent Categories</a:t>
            </a:r>
            <a:endParaRPr lang="en-US" sz="1400" dirty="0"/>
          </a:p>
        </p:txBody>
      </p:sp>
      <p:sp>
        <p:nvSpPr>
          <p:cNvPr id="23" name="Text 18"/>
          <p:cNvSpPr/>
          <p:nvPr/>
        </p:nvSpPr>
        <p:spPr>
          <a:xfrm>
            <a:off x="10173414" y="2291001"/>
            <a:ext cx="3684389" cy="569714"/>
          </a:xfrm>
          <a:prstGeom prst="rect">
            <a:avLst/>
          </a:prstGeom>
          <a:noFill/>
          <a:ln/>
        </p:spPr>
        <p:txBody>
          <a:bodyPr wrap="square" lIns="0" tIns="0" rIns="0" bIns="0" rtlCol="0" anchor="t"/>
          <a:lstStyle/>
          <a:p>
            <a:pPr marL="0" indent="0" algn="l">
              <a:lnSpc>
                <a:spcPts val="1450"/>
              </a:lnSpc>
              <a:buNone/>
            </a:pPr>
            <a:r>
              <a:rPr lang="en-US" sz="1100" dirty="0">
                <a:solidFill>
                  <a:srgbClr val="6F655D"/>
                </a:solidFill>
                <a:latin typeface="Public Sans" pitchFamily="34" charset="0"/>
                <a:ea typeface="Public Sans" pitchFamily="34" charset="-122"/>
                <a:cs typeface="Public Sans" pitchFamily="34" charset="-120"/>
              </a:rPr>
              <a:t>Issue categorization lacks standardization, making trend analysis difficult and reducing the reliability of insights.</a:t>
            </a:r>
            <a:endParaRPr lang="en-US" sz="1100" dirty="0"/>
          </a:p>
        </p:txBody>
      </p:sp>
      <p:sp>
        <p:nvSpPr>
          <p:cNvPr id="24" name="Shape 19"/>
          <p:cNvSpPr/>
          <p:nvPr/>
        </p:nvSpPr>
        <p:spPr>
          <a:xfrm>
            <a:off x="6007656" y="3030498"/>
            <a:ext cx="30480" cy="729139"/>
          </a:xfrm>
          <a:prstGeom prst="rect">
            <a:avLst/>
          </a:prstGeom>
          <a:solidFill>
            <a:srgbClr val="B4DAE4"/>
          </a:solidFill>
          <a:ln/>
        </p:spPr>
      </p:sp>
      <p:sp>
        <p:nvSpPr>
          <p:cNvPr id="25" name="Text 20"/>
          <p:cNvSpPr/>
          <p:nvPr/>
        </p:nvSpPr>
        <p:spPr>
          <a:xfrm>
            <a:off x="6198156" y="3045738"/>
            <a:ext cx="1811060" cy="226338"/>
          </a:xfrm>
          <a:prstGeom prst="rect">
            <a:avLst/>
          </a:prstGeom>
          <a:noFill/>
          <a:ln/>
        </p:spPr>
        <p:txBody>
          <a:bodyPr wrap="none" lIns="0" tIns="0" rIns="0" bIns="0" rtlCol="0" anchor="t"/>
          <a:lstStyle/>
          <a:p>
            <a:pPr marL="0" indent="0" algn="l">
              <a:lnSpc>
                <a:spcPts val="1750"/>
              </a:lnSpc>
              <a:buNone/>
            </a:pPr>
            <a:r>
              <a:rPr lang="en-US" sz="1400" dirty="0">
                <a:solidFill>
                  <a:srgbClr val="6F655D"/>
                </a:solidFill>
                <a:latin typeface="Playfair Display Semi Bold" pitchFamily="34" charset="0"/>
                <a:ea typeface="Playfair Display Semi Bold" pitchFamily="34" charset="-122"/>
                <a:cs typeface="Playfair Display Semi Bold" pitchFamily="34" charset="-120"/>
              </a:rPr>
              <a:t>Need for Dimensions</a:t>
            </a:r>
            <a:endParaRPr lang="en-US" sz="1400" dirty="0"/>
          </a:p>
        </p:txBody>
      </p:sp>
      <p:sp>
        <p:nvSpPr>
          <p:cNvPr id="26" name="Text 21"/>
          <p:cNvSpPr/>
          <p:nvPr/>
        </p:nvSpPr>
        <p:spPr>
          <a:xfrm>
            <a:off x="6198156" y="3364587"/>
            <a:ext cx="7659648" cy="379809"/>
          </a:xfrm>
          <a:prstGeom prst="rect">
            <a:avLst/>
          </a:prstGeom>
          <a:noFill/>
          <a:ln/>
        </p:spPr>
        <p:txBody>
          <a:bodyPr wrap="square" lIns="0" tIns="0" rIns="0" bIns="0" rtlCol="0" anchor="t"/>
          <a:lstStyle/>
          <a:p>
            <a:pPr marL="0" indent="0" algn="l">
              <a:lnSpc>
                <a:spcPts val="1450"/>
              </a:lnSpc>
              <a:buNone/>
            </a:pPr>
            <a:r>
              <a:rPr lang="en-US" sz="1100" dirty="0">
                <a:solidFill>
                  <a:srgbClr val="6F655D"/>
                </a:solidFill>
                <a:latin typeface="Public Sans" pitchFamily="34" charset="0"/>
                <a:ea typeface="Public Sans" pitchFamily="34" charset="-122"/>
                <a:cs typeface="Public Sans" pitchFamily="34" charset="-120"/>
              </a:rPr>
              <a:t>Adding standardized dimensions for customer segments, product sub-types, and support channels will sharpen analysis and enable more reliable segmentation.</a:t>
            </a:r>
            <a:endParaRPr lang="en-US" sz="1100" dirty="0"/>
          </a:p>
        </p:txBody>
      </p:sp>
      <p:sp>
        <p:nvSpPr>
          <p:cNvPr id="27" name="Text 22"/>
          <p:cNvSpPr/>
          <p:nvPr/>
        </p:nvSpPr>
        <p:spPr>
          <a:xfrm>
            <a:off x="6022896" y="3848457"/>
            <a:ext cx="3328273" cy="271582"/>
          </a:xfrm>
          <a:prstGeom prst="rect">
            <a:avLst/>
          </a:prstGeom>
          <a:noFill/>
          <a:ln/>
        </p:spPr>
        <p:txBody>
          <a:bodyPr wrap="none" lIns="0" tIns="0" rIns="0" bIns="0" rtlCol="0" anchor="t"/>
          <a:lstStyle/>
          <a:p>
            <a:pPr marL="0" indent="0" algn="l">
              <a:lnSpc>
                <a:spcPts val="2100"/>
              </a:lnSpc>
              <a:buNone/>
            </a:pPr>
            <a:r>
              <a:rPr lang="en-US" sz="1700" dirty="0">
                <a:solidFill>
                  <a:srgbClr val="4B6981"/>
                </a:solidFill>
                <a:latin typeface="Playfair Display Semi Bold" pitchFamily="34" charset="0"/>
                <a:ea typeface="Playfair Display Semi Bold" pitchFamily="34" charset="-122"/>
                <a:cs typeface="Playfair Display Semi Bold" pitchFamily="34" charset="-120"/>
              </a:rPr>
              <a:t>Business - Growth &amp; Profitability</a:t>
            </a:r>
            <a:endParaRPr lang="en-US" sz="1700" dirty="0"/>
          </a:p>
        </p:txBody>
      </p:sp>
      <p:sp>
        <p:nvSpPr>
          <p:cNvPr id="28" name="Shape 23"/>
          <p:cNvSpPr/>
          <p:nvPr/>
        </p:nvSpPr>
        <p:spPr>
          <a:xfrm>
            <a:off x="6007656" y="4208859"/>
            <a:ext cx="30480" cy="729139"/>
          </a:xfrm>
          <a:prstGeom prst="rect">
            <a:avLst/>
          </a:prstGeom>
          <a:solidFill>
            <a:srgbClr val="E1C2C2"/>
          </a:solidFill>
          <a:ln/>
        </p:spPr>
      </p:sp>
      <p:sp>
        <p:nvSpPr>
          <p:cNvPr id="29" name="Text 24"/>
          <p:cNvSpPr/>
          <p:nvPr/>
        </p:nvSpPr>
        <p:spPr>
          <a:xfrm>
            <a:off x="6198156" y="4224099"/>
            <a:ext cx="1811060" cy="226338"/>
          </a:xfrm>
          <a:prstGeom prst="rect">
            <a:avLst/>
          </a:prstGeom>
          <a:noFill/>
          <a:ln/>
        </p:spPr>
        <p:txBody>
          <a:bodyPr wrap="none" lIns="0" tIns="0" rIns="0" bIns="0" rtlCol="0" anchor="t"/>
          <a:lstStyle/>
          <a:p>
            <a:pPr marL="0" indent="0" algn="l">
              <a:lnSpc>
                <a:spcPts val="1750"/>
              </a:lnSpc>
              <a:buNone/>
            </a:pPr>
            <a:r>
              <a:rPr lang="en-US" sz="1400" dirty="0">
                <a:solidFill>
                  <a:srgbClr val="6F655D"/>
                </a:solidFill>
                <a:latin typeface="Playfair Display Semi Bold" pitchFamily="34" charset="0"/>
                <a:ea typeface="Playfair Display Semi Bold" pitchFamily="34" charset="-122"/>
                <a:cs typeface="Playfair Display Semi Bold" pitchFamily="34" charset="-120"/>
              </a:rPr>
              <a:t>Growth Quality</a:t>
            </a:r>
            <a:endParaRPr lang="en-US" sz="1400" dirty="0"/>
          </a:p>
        </p:txBody>
      </p:sp>
      <p:sp>
        <p:nvSpPr>
          <p:cNvPr id="30" name="Text 25"/>
          <p:cNvSpPr/>
          <p:nvPr/>
        </p:nvSpPr>
        <p:spPr>
          <a:xfrm>
            <a:off x="6198156" y="4542949"/>
            <a:ext cx="3684389" cy="379809"/>
          </a:xfrm>
          <a:prstGeom prst="rect">
            <a:avLst/>
          </a:prstGeom>
          <a:noFill/>
          <a:ln/>
        </p:spPr>
        <p:txBody>
          <a:bodyPr wrap="square" lIns="0" tIns="0" rIns="0" bIns="0" rtlCol="0" anchor="t"/>
          <a:lstStyle/>
          <a:p>
            <a:pPr marL="0" indent="0" algn="l">
              <a:lnSpc>
                <a:spcPts val="1450"/>
              </a:lnSpc>
              <a:buNone/>
            </a:pPr>
            <a:r>
              <a:rPr lang="en-US" sz="1100" dirty="0">
                <a:solidFill>
                  <a:srgbClr val="6F655D"/>
                </a:solidFill>
                <a:latin typeface="Public Sans" pitchFamily="34" charset="0"/>
                <a:ea typeface="Public Sans" pitchFamily="34" charset="-122"/>
                <a:cs typeface="Public Sans" pitchFamily="34" charset="-120"/>
              </a:rPr>
              <a:t>Discounts boost short-term revenue, but sustained discounting and returns dilute long-term profitability.</a:t>
            </a:r>
            <a:endParaRPr lang="en-US" sz="1100" dirty="0"/>
          </a:p>
        </p:txBody>
      </p:sp>
      <p:sp>
        <p:nvSpPr>
          <p:cNvPr id="31" name="Shape 26"/>
          <p:cNvSpPr/>
          <p:nvPr/>
        </p:nvSpPr>
        <p:spPr>
          <a:xfrm>
            <a:off x="9982914" y="4208859"/>
            <a:ext cx="30480" cy="729139"/>
          </a:xfrm>
          <a:prstGeom prst="rect">
            <a:avLst/>
          </a:prstGeom>
          <a:solidFill>
            <a:srgbClr val="CCC4EC"/>
          </a:solidFill>
          <a:ln/>
        </p:spPr>
      </p:sp>
      <p:sp>
        <p:nvSpPr>
          <p:cNvPr id="32" name="Text 27"/>
          <p:cNvSpPr/>
          <p:nvPr/>
        </p:nvSpPr>
        <p:spPr>
          <a:xfrm>
            <a:off x="10173414" y="4224099"/>
            <a:ext cx="1811060" cy="226338"/>
          </a:xfrm>
          <a:prstGeom prst="rect">
            <a:avLst/>
          </a:prstGeom>
          <a:noFill/>
          <a:ln/>
        </p:spPr>
        <p:txBody>
          <a:bodyPr wrap="none" lIns="0" tIns="0" rIns="0" bIns="0" rtlCol="0" anchor="t"/>
          <a:lstStyle/>
          <a:p>
            <a:pPr marL="0" indent="0" algn="l">
              <a:lnSpc>
                <a:spcPts val="1750"/>
              </a:lnSpc>
              <a:buNone/>
            </a:pPr>
            <a:r>
              <a:rPr lang="en-US" sz="1400" dirty="0">
                <a:solidFill>
                  <a:srgbClr val="6F655D"/>
                </a:solidFill>
                <a:latin typeface="Playfair Display Semi Bold" pitchFamily="34" charset="0"/>
                <a:ea typeface="Playfair Display Semi Bold" pitchFamily="34" charset="-122"/>
                <a:cs typeface="Playfair Display Semi Bold" pitchFamily="34" charset="-120"/>
              </a:rPr>
              <a:t>Expansion Focus</a:t>
            </a:r>
            <a:endParaRPr lang="en-US" sz="1400" dirty="0"/>
          </a:p>
        </p:txBody>
      </p:sp>
      <p:sp>
        <p:nvSpPr>
          <p:cNvPr id="33" name="Text 28"/>
          <p:cNvSpPr/>
          <p:nvPr/>
        </p:nvSpPr>
        <p:spPr>
          <a:xfrm>
            <a:off x="10173414" y="4542949"/>
            <a:ext cx="3684389" cy="379809"/>
          </a:xfrm>
          <a:prstGeom prst="rect">
            <a:avLst/>
          </a:prstGeom>
          <a:noFill/>
          <a:ln/>
        </p:spPr>
        <p:txBody>
          <a:bodyPr wrap="square" lIns="0" tIns="0" rIns="0" bIns="0" rtlCol="0" anchor="t"/>
          <a:lstStyle/>
          <a:p>
            <a:pPr marL="0" indent="0" algn="l">
              <a:lnSpc>
                <a:spcPts val="1450"/>
              </a:lnSpc>
              <a:buNone/>
            </a:pPr>
            <a:r>
              <a:rPr lang="en-US" sz="1100" dirty="0">
                <a:solidFill>
                  <a:srgbClr val="6F655D"/>
                </a:solidFill>
                <a:latin typeface="Public Sans" pitchFamily="34" charset="0"/>
                <a:ea typeface="Public Sans" pitchFamily="34" charset="-122"/>
                <a:cs typeface="Public Sans" pitchFamily="34" charset="-120"/>
              </a:rPr>
              <a:t>High-revenue, well-rated products, top cities, and high-value customers offer the most scalable growth.</a:t>
            </a:r>
            <a:endParaRPr lang="en-US" sz="1100" dirty="0"/>
          </a:p>
        </p:txBody>
      </p:sp>
      <p:sp>
        <p:nvSpPr>
          <p:cNvPr id="34" name="Shape 29"/>
          <p:cNvSpPr/>
          <p:nvPr/>
        </p:nvSpPr>
        <p:spPr>
          <a:xfrm>
            <a:off x="6007656" y="5092541"/>
            <a:ext cx="30480" cy="539234"/>
          </a:xfrm>
          <a:prstGeom prst="rect">
            <a:avLst/>
          </a:prstGeom>
          <a:solidFill>
            <a:srgbClr val="B4DAE4"/>
          </a:solidFill>
          <a:ln/>
        </p:spPr>
      </p:sp>
      <p:sp>
        <p:nvSpPr>
          <p:cNvPr id="35" name="Text 30"/>
          <p:cNvSpPr/>
          <p:nvPr/>
        </p:nvSpPr>
        <p:spPr>
          <a:xfrm>
            <a:off x="6198156" y="5107781"/>
            <a:ext cx="1811060" cy="226338"/>
          </a:xfrm>
          <a:prstGeom prst="rect">
            <a:avLst/>
          </a:prstGeom>
          <a:noFill/>
          <a:ln/>
        </p:spPr>
        <p:txBody>
          <a:bodyPr wrap="none" lIns="0" tIns="0" rIns="0" bIns="0" rtlCol="0" anchor="t"/>
          <a:lstStyle/>
          <a:p>
            <a:pPr marL="0" indent="0" algn="l">
              <a:lnSpc>
                <a:spcPts val="1750"/>
              </a:lnSpc>
              <a:buNone/>
            </a:pPr>
            <a:r>
              <a:rPr lang="en-US" sz="1400" dirty="0">
                <a:solidFill>
                  <a:srgbClr val="6F655D"/>
                </a:solidFill>
                <a:latin typeface="Playfair Display Semi Bold" pitchFamily="34" charset="0"/>
                <a:ea typeface="Playfair Display Semi Bold" pitchFamily="34" charset="-122"/>
                <a:cs typeface="Playfair Display Semi Bold" pitchFamily="34" charset="-120"/>
              </a:rPr>
              <a:t>Strategic Alignment</a:t>
            </a:r>
            <a:endParaRPr lang="en-US" sz="1400" dirty="0"/>
          </a:p>
        </p:txBody>
      </p:sp>
      <p:sp>
        <p:nvSpPr>
          <p:cNvPr id="36" name="Text 31"/>
          <p:cNvSpPr/>
          <p:nvPr/>
        </p:nvSpPr>
        <p:spPr>
          <a:xfrm>
            <a:off x="6198156" y="5426631"/>
            <a:ext cx="7659648" cy="189905"/>
          </a:xfrm>
          <a:prstGeom prst="rect">
            <a:avLst/>
          </a:prstGeom>
          <a:noFill/>
          <a:ln/>
        </p:spPr>
        <p:txBody>
          <a:bodyPr wrap="none" lIns="0" tIns="0" rIns="0" bIns="0" rtlCol="0" anchor="t"/>
          <a:lstStyle/>
          <a:p>
            <a:pPr marL="0" indent="0" algn="l">
              <a:lnSpc>
                <a:spcPts val="1450"/>
              </a:lnSpc>
              <a:buNone/>
            </a:pPr>
            <a:r>
              <a:rPr lang="en-US" sz="1100" dirty="0">
                <a:solidFill>
                  <a:srgbClr val="6F655D"/>
                </a:solidFill>
                <a:latin typeface="Public Sans" pitchFamily="34" charset="0"/>
                <a:ea typeface="Public Sans" pitchFamily="34" charset="-122"/>
                <a:cs typeface="Public Sans" pitchFamily="34" charset="-120"/>
              </a:rPr>
              <a:t>Growth decisions must balance volume, margin, and customer experience.</a:t>
            </a:r>
            <a:endParaRPr lang="en-US" sz="1100" dirty="0"/>
          </a:p>
        </p:txBody>
      </p:sp>
      <p:sp>
        <p:nvSpPr>
          <p:cNvPr id="37" name="Text 32"/>
          <p:cNvSpPr/>
          <p:nvPr/>
        </p:nvSpPr>
        <p:spPr>
          <a:xfrm>
            <a:off x="6022896" y="5720596"/>
            <a:ext cx="3027997" cy="271582"/>
          </a:xfrm>
          <a:prstGeom prst="rect">
            <a:avLst/>
          </a:prstGeom>
          <a:noFill/>
          <a:ln/>
        </p:spPr>
        <p:txBody>
          <a:bodyPr wrap="none" lIns="0" tIns="0" rIns="0" bIns="0" rtlCol="0" anchor="t"/>
          <a:lstStyle/>
          <a:p>
            <a:pPr marL="0" indent="0" algn="l">
              <a:lnSpc>
                <a:spcPts val="2100"/>
              </a:lnSpc>
              <a:buNone/>
            </a:pPr>
            <a:r>
              <a:rPr lang="en-US" sz="1700" dirty="0">
                <a:solidFill>
                  <a:srgbClr val="4B6981"/>
                </a:solidFill>
                <a:latin typeface="Playfair Display Semi Bold" pitchFamily="34" charset="0"/>
                <a:ea typeface="Playfair Display Semi Bold" pitchFamily="34" charset="-122"/>
                <a:cs typeface="Playfair Display Semi Bold" pitchFamily="34" charset="-120"/>
              </a:rPr>
              <a:t>Financial - Margin and Impact</a:t>
            </a:r>
            <a:endParaRPr lang="en-US" sz="1700" dirty="0"/>
          </a:p>
        </p:txBody>
      </p:sp>
      <p:sp>
        <p:nvSpPr>
          <p:cNvPr id="38" name="Shape 33"/>
          <p:cNvSpPr/>
          <p:nvPr/>
        </p:nvSpPr>
        <p:spPr>
          <a:xfrm>
            <a:off x="6007656" y="6080998"/>
            <a:ext cx="30480" cy="729139"/>
          </a:xfrm>
          <a:prstGeom prst="rect">
            <a:avLst/>
          </a:prstGeom>
          <a:solidFill>
            <a:srgbClr val="E1C2C2"/>
          </a:solidFill>
          <a:ln/>
        </p:spPr>
      </p:sp>
      <p:sp>
        <p:nvSpPr>
          <p:cNvPr id="39" name="Text 34"/>
          <p:cNvSpPr/>
          <p:nvPr/>
        </p:nvSpPr>
        <p:spPr>
          <a:xfrm>
            <a:off x="6198156" y="6096238"/>
            <a:ext cx="1811060" cy="226338"/>
          </a:xfrm>
          <a:prstGeom prst="rect">
            <a:avLst/>
          </a:prstGeom>
          <a:noFill/>
          <a:ln/>
        </p:spPr>
        <p:txBody>
          <a:bodyPr wrap="none" lIns="0" tIns="0" rIns="0" bIns="0" rtlCol="0" anchor="t"/>
          <a:lstStyle/>
          <a:p>
            <a:pPr marL="0" indent="0" algn="l">
              <a:lnSpc>
                <a:spcPts val="1750"/>
              </a:lnSpc>
              <a:buNone/>
            </a:pPr>
            <a:r>
              <a:rPr lang="en-US" sz="1400" dirty="0">
                <a:solidFill>
                  <a:srgbClr val="6F655D"/>
                </a:solidFill>
                <a:latin typeface="Playfair Display Semi Bold" pitchFamily="34" charset="0"/>
                <a:ea typeface="Playfair Display Semi Bold" pitchFamily="34" charset="-122"/>
                <a:cs typeface="Playfair Display Semi Bold" pitchFamily="34" charset="-120"/>
              </a:rPr>
              <a:t>Margin Leakage</a:t>
            </a:r>
            <a:endParaRPr lang="en-US" sz="1400" dirty="0"/>
          </a:p>
        </p:txBody>
      </p:sp>
      <p:sp>
        <p:nvSpPr>
          <p:cNvPr id="40" name="Text 35"/>
          <p:cNvSpPr/>
          <p:nvPr/>
        </p:nvSpPr>
        <p:spPr>
          <a:xfrm>
            <a:off x="6198156" y="6415088"/>
            <a:ext cx="3684389" cy="379809"/>
          </a:xfrm>
          <a:prstGeom prst="rect">
            <a:avLst/>
          </a:prstGeom>
          <a:noFill/>
          <a:ln/>
        </p:spPr>
        <p:txBody>
          <a:bodyPr wrap="square" lIns="0" tIns="0" rIns="0" bIns="0" rtlCol="0" anchor="t"/>
          <a:lstStyle/>
          <a:p>
            <a:pPr marL="0" indent="0" algn="l">
              <a:lnSpc>
                <a:spcPts val="1450"/>
              </a:lnSpc>
              <a:buNone/>
            </a:pPr>
            <a:r>
              <a:rPr lang="en-US" sz="1100" dirty="0">
                <a:solidFill>
                  <a:srgbClr val="6F655D"/>
                </a:solidFill>
                <a:latin typeface="Public Sans" pitchFamily="34" charset="0"/>
                <a:ea typeface="Public Sans" pitchFamily="34" charset="-122"/>
                <a:cs typeface="Public Sans" pitchFamily="34" charset="-120"/>
              </a:rPr>
              <a:t>Discounts and returns are the primary sources of margin erosion across the revenue bridge.</a:t>
            </a:r>
            <a:endParaRPr lang="en-US" sz="1100" dirty="0"/>
          </a:p>
        </p:txBody>
      </p:sp>
      <p:sp>
        <p:nvSpPr>
          <p:cNvPr id="41" name="Shape 36"/>
          <p:cNvSpPr/>
          <p:nvPr/>
        </p:nvSpPr>
        <p:spPr>
          <a:xfrm>
            <a:off x="9982914" y="6080998"/>
            <a:ext cx="30480" cy="729139"/>
          </a:xfrm>
          <a:prstGeom prst="rect">
            <a:avLst/>
          </a:prstGeom>
          <a:solidFill>
            <a:srgbClr val="CCC4EC"/>
          </a:solidFill>
          <a:ln/>
        </p:spPr>
      </p:sp>
      <p:sp>
        <p:nvSpPr>
          <p:cNvPr id="42" name="Text 37"/>
          <p:cNvSpPr/>
          <p:nvPr/>
        </p:nvSpPr>
        <p:spPr>
          <a:xfrm>
            <a:off x="10173414" y="6096238"/>
            <a:ext cx="1811060" cy="226338"/>
          </a:xfrm>
          <a:prstGeom prst="rect">
            <a:avLst/>
          </a:prstGeom>
          <a:noFill/>
          <a:ln/>
        </p:spPr>
        <p:txBody>
          <a:bodyPr wrap="none" lIns="0" tIns="0" rIns="0" bIns="0" rtlCol="0" anchor="t"/>
          <a:lstStyle/>
          <a:p>
            <a:pPr marL="0" indent="0" algn="l">
              <a:lnSpc>
                <a:spcPts val="1750"/>
              </a:lnSpc>
              <a:buNone/>
            </a:pPr>
            <a:r>
              <a:rPr lang="en-US" sz="1400" dirty="0">
                <a:solidFill>
                  <a:srgbClr val="6F655D"/>
                </a:solidFill>
                <a:latin typeface="Playfair Display Semi Bold" pitchFamily="34" charset="0"/>
                <a:ea typeface="Playfair Display Semi Bold" pitchFamily="34" charset="-122"/>
                <a:cs typeface="Playfair Display Semi Bold" pitchFamily="34" charset="-120"/>
              </a:rPr>
              <a:t>Efficiency Levers</a:t>
            </a:r>
            <a:endParaRPr lang="en-US" sz="1400" dirty="0"/>
          </a:p>
        </p:txBody>
      </p:sp>
      <p:sp>
        <p:nvSpPr>
          <p:cNvPr id="43" name="Text 38"/>
          <p:cNvSpPr/>
          <p:nvPr/>
        </p:nvSpPr>
        <p:spPr>
          <a:xfrm>
            <a:off x="10173414" y="6415088"/>
            <a:ext cx="3684389" cy="379809"/>
          </a:xfrm>
          <a:prstGeom prst="rect">
            <a:avLst/>
          </a:prstGeom>
          <a:noFill/>
          <a:ln/>
        </p:spPr>
        <p:txBody>
          <a:bodyPr wrap="square" lIns="0" tIns="0" rIns="0" bIns="0" rtlCol="0" anchor="t"/>
          <a:lstStyle/>
          <a:p>
            <a:pPr marL="0" indent="0" algn="l">
              <a:lnSpc>
                <a:spcPts val="1450"/>
              </a:lnSpc>
              <a:buNone/>
            </a:pPr>
            <a:r>
              <a:rPr lang="en-US" sz="1100" dirty="0">
                <a:solidFill>
                  <a:srgbClr val="6F655D"/>
                </a:solidFill>
                <a:latin typeface="Public Sans" pitchFamily="34" charset="0"/>
                <a:ea typeface="Public Sans" pitchFamily="34" charset="-122"/>
                <a:cs typeface="Public Sans" pitchFamily="34" charset="-120"/>
              </a:rPr>
              <a:t>Higher ratings and faster resolutions drive repeat purchases while lowering support costs.</a:t>
            </a:r>
            <a:endParaRPr lang="en-US" sz="1100" dirty="0"/>
          </a:p>
        </p:txBody>
      </p:sp>
      <p:sp>
        <p:nvSpPr>
          <p:cNvPr id="44" name="Shape 39"/>
          <p:cNvSpPr/>
          <p:nvPr/>
        </p:nvSpPr>
        <p:spPr>
          <a:xfrm>
            <a:off x="6007656" y="6964680"/>
            <a:ext cx="30480" cy="539234"/>
          </a:xfrm>
          <a:prstGeom prst="rect">
            <a:avLst/>
          </a:prstGeom>
          <a:solidFill>
            <a:srgbClr val="B4DAE4"/>
          </a:solidFill>
          <a:ln/>
        </p:spPr>
      </p:sp>
      <p:sp>
        <p:nvSpPr>
          <p:cNvPr id="45" name="Text 40"/>
          <p:cNvSpPr/>
          <p:nvPr/>
        </p:nvSpPr>
        <p:spPr>
          <a:xfrm>
            <a:off x="6198156" y="6979920"/>
            <a:ext cx="1811060" cy="226338"/>
          </a:xfrm>
          <a:prstGeom prst="rect">
            <a:avLst/>
          </a:prstGeom>
          <a:noFill/>
          <a:ln/>
        </p:spPr>
        <p:txBody>
          <a:bodyPr wrap="none" lIns="0" tIns="0" rIns="0" bIns="0" rtlCol="0" anchor="t"/>
          <a:lstStyle/>
          <a:p>
            <a:pPr marL="0" indent="0" algn="l">
              <a:lnSpc>
                <a:spcPts val="1750"/>
              </a:lnSpc>
              <a:buNone/>
            </a:pPr>
            <a:r>
              <a:rPr lang="en-US" sz="1400" dirty="0">
                <a:solidFill>
                  <a:srgbClr val="6F655D"/>
                </a:solidFill>
                <a:latin typeface="Playfair Display Semi Bold" pitchFamily="34" charset="0"/>
                <a:ea typeface="Playfair Display Semi Bold" pitchFamily="34" charset="-122"/>
                <a:cs typeface="Playfair Display Semi Bold" pitchFamily="34" charset="-120"/>
              </a:rPr>
              <a:t>Unit Economics</a:t>
            </a:r>
            <a:endParaRPr lang="en-US" sz="1400" dirty="0"/>
          </a:p>
        </p:txBody>
      </p:sp>
      <p:sp>
        <p:nvSpPr>
          <p:cNvPr id="46" name="Text 41"/>
          <p:cNvSpPr/>
          <p:nvPr/>
        </p:nvSpPr>
        <p:spPr>
          <a:xfrm>
            <a:off x="6198156" y="7298769"/>
            <a:ext cx="7659648" cy="189905"/>
          </a:xfrm>
          <a:prstGeom prst="rect">
            <a:avLst/>
          </a:prstGeom>
          <a:noFill/>
          <a:ln/>
        </p:spPr>
        <p:txBody>
          <a:bodyPr wrap="none" lIns="0" tIns="0" rIns="0" bIns="0" rtlCol="0" anchor="t"/>
          <a:lstStyle/>
          <a:p>
            <a:pPr marL="0" indent="0" algn="l">
              <a:lnSpc>
                <a:spcPts val="1450"/>
              </a:lnSpc>
              <a:buNone/>
            </a:pPr>
            <a:r>
              <a:rPr lang="en-US" sz="1100" dirty="0">
                <a:solidFill>
                  <a:srgbClr val="6F655D"/>
                </a:solidFill>
                <a:latin typeface="Public Sans" pitchFamily="34" charset="0"/>
                <a:ea typeface="Public Sans" pitchFamily="34" charset="-122"/>
                <a:cs typeface="Public Sans" pitchFamily="34" charset="-120"/>
              </a:rPr>
              <a:t>Pricing discipline and experience improvements enable more capital-efficient growth.</a:t>
            </a:r>
            <a:endParaRPr lang="en-US" sz="1100" dirty="0"/>
          </a:p>
        </p:txBody>
      </p:sp>
      <p:pic>
        <p:nvPicPr>
          <p:cNvPr id="47" name="Image 2" descr="preencoded.png">
            <a:hlinkClick r:id="rId7"/>
            <a:extLst>
              <a:ext uri="{FF2B5EF4-FFF2-40B4-BE49-F238E27FC236}">
                <a16:creationId xmlns:a16="http://schemas.microsoft.com/office/drawing/2014/main" id="{9B04D489-A372-6119-9531-BC603CBF056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520010" y="7550465"/>
            <a:ext cx="2985968" cy="6237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793790" y="866299"/>
            <a:ext cx="690562" cy="292418"/>
          </a:xfrm>
          <a:prstGeom prst="roundRect">
            <a:avLst>
              <a:gd name="adj" fmla="val 19548"/>
            </a:avLst>
          </a:prstGeom>
          <a:solidFill>
            <a:srgbClr val="EEDDDD"/>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826" y="944404"/>
            <a:ext cx="136088" cy="136088"/>
          </a:xfrm>
          <a:prstGeom prst="rect">
            <a:avLst/>
          </a:prstGeom>
        </p:spPr>
      </p:pic>
      <p:sp>
        <p:nvSpPr>
          <p:cNvPr id="4" name="Text 1"/>
          <p:cNvSpPr/>
          <p:nvPr/>
        </p:nvSpPr>
        <p:spPr>
          <a:xfrm>
            <a:off x="1099899" y="917258"/>
            <a:ext cx="282416" cy="190500"/>
          </a:xfrm>
          <a:prstGeom prst="rect">
            <a:avLst/>
          </a:prstGeom>
          <a:noFill/>
          <a:ln/>
        </p:spPr>
        <p:txBody>
          <a:bodyPr wrap="none" lIns="0" tIns="0" rIns="0" bIns="0" rtlCol="0" anchor="t"/>
          <a:lstStyle/>
          <a:p>
            <a:pPr marL="0" indent="0" algn="l">
              <a:lnSpc>
                <a:spcPts val="1500"/>
              </a:lnSpc>
              <a:buNone/>
            </a:pPr>
            <a:r>
              <a:rPr lang="en-US" sz="1050" dirty="0">
                <a:solidFill>
                  <a:srgbClr val="6F655D"/>
                </a:solidFill>
                <a:latin typeface="Public Sans" pitchFamily="34" charset="0"/>
                <a:ea typeface="Public Sans" pitchFamily="34" charset="-122"/>
                <a:cs typeface="Public Sans" pitchFamily="34" charset="-120"/>
              </a:rPr>
              <a:t>END</a:t>
            </a:r>
            <a:endParaRPr lang="en-US" sz="1050" dirty="0"/>
          </a:p>
        </p:txBody>
      </p:sp>
      <p:sp>
        <p:nvSpPr>
          <p:cNvPr id="5" name="Text 2"/>
          <p:cNvSpPr/>
          <p:nvPr/>
        </p:nvSpPr>
        <p:spPr>
          <a:xfrm>
            <a:off x="793790" y="1209675"/>
            <a:ext cx="4252913" cy="531614"/>
          </a:xfrm>
          <a:prstGeom prst="rect">
            <a:avLst/>
          </a:prstGeom>
          <a:noFill/>
          <a:ln/>
        </p:spPr>
        <p:txBody>
          <a:bodyPr wrap="none" lIns="0" tIns="0" rIns="0" bIns="0" rtlCol="0" anchor="t"/>
          <a:lstStyle/>
          <a:p>
            <a:pPr marL="0" indent="0" algn="l">
              <a:lnSpc>
                <a:spcPts val="4150"/>
              </a:lnSpc>
              <a:buNone/>
            </a:pPr>
            <a:r>
              <a:rPr lang="en-US" sz="4000" dirty="0">
                <a:solidFill>
                  <a:srgbClr val="4B6981"/>
                </a:solidFill>
                <a:latin typeface="Playfair Display Semi Bold" pitchFamily="34" charset="0"/>
                <a:ea typeface="Playfair Display Semi Bold" pitchFamily="34" charset="-122"/>
                <a:cs typeface="Playfair Display Semi Bold" pitchFamily="34" charset="-120"/>
              </a:rPr>
              <a:t>Conclusion</a:t>
            </a:r>
            <a:endParaRPr lang="en-US" sz="4000" dirty="0"/>
          </a:p>
        </p:txBody>
      </p:sp>
      <p:sp>
        <p:nvSpPr>
          <p:cNvPr id="6" name="Text 3"/>
          <p:cNvSpPr/>
          <p:nvPr/>
        </p:nvSpPr>
        <p:spPr>
          <a:xfrm>
            <a:off x="793790" y="1932623"/>
            <a:ext cx="13042821" cy="238125"/>
          </a:xfrm>
          <a:prstGeom prst="rect">
            <a:avLst/>
          </a:prstGeom>
          <a:noFill/>
          <a:ln/>
        </p:spPr>
        <p:txBody>
          <a:bodyPr wrap="none" lIns="0" tIns="0" rIns="0" bIns="0" rtlCol="0" anchor="t"/>
          <a:lstStyle/>
          <a:p>
            <a:pPr marL="0" indent="0" algn="l">
              <a:lnSpc>
                <a:spcPts val="1850"/>
              </a:lnSpc>
              <a:buNone/>
            </a:pPr>
            <a:r>
              <a:rPr lang="en-US" sz="1300" dirty="0">
                <a:solidFill>
                  <a:srgbClr val="6F655D"/>
                </a:solidFill>
                <a:latin typeface="Public Sans" pitchFamily="34" charset="0"/>
                <a:ea typeface="Public Sans" pitchFamily="34" charset="-122"/>
                <a:cs typeface="Public Sans" pitchFamily="34" charset="-120"/>
              </a:rPr>
              <a:t>•As a product manager, I approached this report by integrating four perspectives into a single, coherent story:</a:t>
            </a:r>
            <a:endParaRPr lang="en-US" sz="1300" dirty="0"/>
          </a:p>
        </p:txBody>
      </p:sp>
      <p:sp>
        <p:nvSpPr>
          <p:cNvPr id="7" name="Text 4"/>
          <p:cNvSpPr/>
          <p:nvPr/>
        </p:nvSpPr>
        <p:spPr>
          <a:xfrm>
            <a:off x="793790" y="2441734"/>
            <a:ext cx="2847023" cy="265747"/>
          </a:xfrm>
          <a:prstGeom prst="rect">
            <a:avLst/>
          </a:prstGeom>
          <a:noFill/>
          <a:ln/>
        </p:spPr>
        <p:txBody>
          <a:bodyPr wrap="none" lIns="0" tIns="0" rIns="0" bIns="0" rtlCol="0" anchor="t"/>
          <a:lstStyle/>
          <a:p>
            <a:pPr marL="285750" indent="-285750" algn="l">
              <a:lnSpc>
                <a:spcPts val="2050"/>
              </a:lnSpc>
              <a:buFont typeface="Wingdings" panose="05000000000000000000" pitchFamily="2" charset="2"/>
              <a:buChar char="q"/>
            </a:pPr>
            <a:r>
              <a:rPr lang="en-US" sz="1650" dirty="0">
                <a:solidFill>
                  <a:srgbClr val="4B6981"/>
                </a:solidFill>
                <a:latin typeface="Playfair Display Semi Bold" pitchFamily="34" charset="0"/>
                <a:ea typeface="Playfair Display Semi Bold" pitchFamily="34" charset="-122"/>
                <a:cs typeface="Playfair Display Semi Bold" pitchFamily="34" charset="-120"/>
              </a:rPr>
              <a:t>Product Manager Perspective</a:t>
            </a:r>
            <a:endParaRPr lang="en-US" sz="1650" dirty="0"/>
          </a:p>
        </p:txBody>
      </p:sp>
      <p:sp>
        <p:nvSpPr>
          <p:cNvPr id="8" name="Text 5"/>
          <p:cNvSpPr/>
          <p:nvPr/>
        </p:nvSpPr>
        <p:spPr>
          <a:xfrm>
            <a:off x="793790" y="2834997"/>
            <a:ext cx="6313884" cy="714375"/>
          </a:xfrm>
          <a:prstGeom prst="rect">
            <a:avLst/>
          </a:prstGeom>
          <a:noFill/>
          <a:ln/>
        </p:spPr>
        <p:txBody>
          <a:bodyPr wrap="square" lIns="0" tIns="0" rIns="0" bIns="0" rtlCol="0" anchor="t"/>
          <a:lstStyle/>
          <a:p>
            <a:pPr marL="0" indent="0" algn="l">
              <a:lnSpc>
                <a:spcPts val="1850"/>
              </a:lnSpc>
              <a:buNone/>
            </a:pPr>
            <a:r>
              <a:rPr lang="en-US" sz="1300" dirty="0">
                <a:solidFill>
                  <a:srgbClr val="6F655D"/>
                </a:solidFill>
                <a:latin typeface="Public Sans" pitchFamily="34" charset="0"/>
                <a:ea typeface="Public Sans" pitchFamily="34" charset="-122"/>
                <a:cs typeface="Public Sans" pitchFamily="34" charset="-120"/>
              </a:rPr>
              <a:t>Analyzed from the customer journey and used the dashboard to identify where experience breaks and where uplift is fastest, prioritizing the post-purchase and online flows.</a:t>
            </a:r>
            <a:endParaRPr lang="en-US" sz="1300" dirty="0"/>
          </a:p>
        </p:txBody>
      </p:sp>
      <p:sp>
        <p:nvSpPr>
          <p:cNvPr id="9" name="Text 6"/>
          <p:cNvSpPr/>
          <p:nvPr/>
        </p:nvSpPr>
        <p:spPr>
          <a:xfrm>
            <a:off x="793790" y="3676888"/>
            <a:ext cx="2381845" cy="265747"/>
          </a:xfrm>
          <a:prstGeom prst="rect">
            <a:avLst/>
          </a:prstGeom>
          <a:noFill/>
          <a:ln/>
        </p:spPr>
        <p:txBody>
          <a:bodyPr wrap="none" lIns="0" tIns="0" rIns="0" bIns="0" rtlCol="0" anchor="t"/>
          <a:lstStyle/>
          <a:p>
            <a:pPr marL="285750" indent="-285750" algn="l">
              <a:lnSpc>
                <a:spcPts val="2050"/>
              </a:lnSpc>
              <a:buFont typeface="Wingdings" panose="05000000000000000000" pitchFamily="2" charset="2"/>
              <a:buChar char="q"/>
            </a:pPr>
            <a:r>
              <a:rPr lang="en-US" sz="1650" dirty="0">
                <a:solidFill>
                  <a:srgbClr val="4B6981"/>
                </a:solidFill>
                <a:latin typeface="Playfair Display Semi Bold" pitchFamily="34" charset="0"/>
                <a:ea typeface="Playfair Display Semi Bold" pitchFamily="34" charset="-122"/>
                <a:cs typeface="Playfair Display Semi Bold" pitchFamily="34" charset="-120"/>
              </a:rPr>
              <a:t>Data Analyst Perspective</a:t>
            </a:r>
            <a:endParaRPr lang="en-US" sz="1650" dirty="0"/>
          </a:p>
        </p:txBody>
      </p:sp>
      <p:sp>
        <p:nvSpPr>
          <p:cNvPr id="10" name="Text 7"/>
          <p:cNvSpPr/>
          <p:nvPr/>
        </p:nvSpPr>
        <p:spPr>
          <a:xfrm>
            <a:off x="793790" y="4070152"/>
            <a:ext cx="6313884" cy="714375"/>
          </a:xfrm>
          <a:prstGeom prst="rect">
            <a:avLst/>
          </a:prstGeom>
          <a:noFill/>
          <a:ln/>
        </p:spPr>
        <p:txBody>
          <a:bodyPr wrap="square" lIns="0" tIns="0" rIns="0" bIns="0" rtlCol="0" anchor="t"/>
          <a:lstStyle/>
          <a:p>
            <a:pPr marL="0" indent="0" algn="l">
              <a:lnSpc>
                <a:spcPts val="1850"/>
              </a:lnSpc>
              <a:buNone/>
            </a:pPr>
            <a:r>
              <a:rPr lang="en-US" sz="1300" dirty="0">
                <a:solidFill>
                  <a:srgbClr val="6F655D"/>
                </a:solidFill>
                <a:latin typeface="Public Sans" pitchFamily="34" charset="0"/>
                <a:ea typeface="Public Sans" pitchFamily="34" charset="-122"/>
                <a:cs typeface="Public Sans" pitchFamily="34" charset="-120"/>
              </a:rPr>
              <a:t>Emphasize data quality, identifying missing values, inconsistencies, and the need for new dimensions to enable comprehensive segmentation and reliable insights.</a:t>
            </a:r>
            <a:endParaRPr lang="en-US" sz="1300" dirty="0"/>
          </a:p>
        </p:txBody>
      </p:sp>
      <p:sp>
        <p:nvSpPr>
          <p:cNvPr id="11" name="Text 8"/>
          <p:cNvSpPr/>
          <p:nvPr/>
        </p:nvSpPr>
        <p:spPr>
          <a:xfrm>
            <a:off x="793790" y="4912043"/>
            <a:ext cx="2790944" cy="265747"/>
          </a:xfrm>
          <a:prstGeom prst="rect">
            <a:avLst/>
          </a:prstGeom>
          <a:noFill/>
          <a:ln/>
        </p:spPr>
        <p:txBody>
          <a:bodyPr wrap="none" lIns="0" tIns="0" rIns="0" bIns="0" rtlCol="0" anchor="t"/>
          <a:lstStyle/>
          <a:p>
            <a:pPr marL="285750" indent="-285750" algn="l">
              <a:lnSpc>
                <a:spcPts val="2050"/>
              </a:lnSpc>
              <a:buFont typeface="Wingdings" panose="05000000000000000000" pitchFamily="2" charset="2"/>
              <a:buChar char="q"/>
            </a:pPr>
            <a:r>
              <a:rPr lang="en-US" sz="1650" dirty="0">
                <a:solidFill>
                  <a:srgbClr val="4B6981"/>
                </a:solidFill>
                <a:latin typeface="Playfair Display Semi Bold" pitchFamily="34" charset="0"/>
                <a:ea typeface="Playfair Display Semi Bold" pitchFamily="34" charset="-122"/>
                <a:cs typeface="Playfair Display Semi Bold" pitchFamily="34" charset="-120"/>
              </a:rPr>
              <a:t>Business Analyst Perspective</a:t>
            </a:r>
            <a:endParaRPr lang="en-US" sz="1650" dirty="0"/>
          </a:p>
        </p:txBody>
      </p:sp>
      <p:sp>
        <p:nvSpPr>
          <p:cNvPr id="12" name="Text 9"/>
          <p:cNvSpPr/>
          <p:nvPr/>
        </p:nvSpPr>
        <p:spPr>
          <a:xfrm>
            <a:off x="793790" y="5305306"/>
            <a:ext cx="6313884" cy="476250"/>
          </a:xfrm>
          <a:prstGeom prst="rect">
            <a:avLst/>
          </a:prstGeom>
          <a:noFill/>
          <a:ln/>
        </p:spPr>
        <p:txBody>
          <a:bodyPr wrap="square" lIns="0" tIns="0" rIns="0" bIns="0" rtlCol="0" anchor="t"/>
          <a:lstStyle/>
          <a:p>
            <a:pPr marL="0" indent="0" algn="l">
              <a:lnSpc>
                <a:spcPts val="1850"/>
              </a:lnSpc>
              <a:buNone/>
            </a:pPr>
            <a:r>
              <a:rPr lang="en-US" sz="1300" dirty="0">
                <a:solidFill>
                  <a:srgbClr val="6F655D"/>
                </a:solidFill>
                <a:latin typeface="Public Sans" pitchFamily="34" charset="0"/>
                <a:ea typeface="Public Sans" pitchFamily="34" charset="-122"/>
                <a:cs typeface="Public Sans" pitchFamily="34" charset="-120"/>
              </a:rPr>
              <a:t>Analyze growth opportunities, segment analysis, and profitability, ensuring decisions balance volume, margin, and customer experience.</a:t>
            </a:r>
            <a:endParaRPr lang="en-US" sz="1300" dirty="0"/>
          </a:p>
        </p:txBody>
      </p:sp>
      <p:sp>
        <p:nvSpPr>
          <p:cNvPr id="13" name="Text 10"/>
          <p:cNvSpPr/>
          <p:nvPr/>
        </p:nvSpPr>
        <p:spPr>
          <a:xfrm>
            <a:off x="793790" y="5909072"/>
            <a:ext cx="2831544" cy="265747"/>
          </a:xfrm>
          <a:prstGeom prst="rect">
            <a:avLst/>
          </a:prstGeom>
          <a:noFill/>
          <a:ln/>
        </p:spPr>
        <p:txBody>
          <a:bodyPr wrap="none" lIns="0" tIns="0" rIns="0" bIns="0" rtlCol="0" anchor="t"/>
          <a:lstStyle/>
          <a:p>
            <a:pPr marL="285750" indent="-285750" algn="l">
              <a:lnSpc>
                <a:spcPts val="2050"/>
              </a:lnSpc>
              <a:buFont typeface="Wingdings" panose="05000000000000000000" pitchFamily="2" charset="2"/>
              <a:buChar char="q"/>
            </a:pPr>
            <a:r>
              <a:rPr lang="en-US" sz="1650" dirty="0">
                <a:solidFill>
                  <a:srgbClr val="4B6981"/>
                </a:solidFill>
                <a:latin typeface="Playfair Display Semi Bold" pitchFamily="34" charset="0"/>
                <a:ea typeface="Playfair Display Semi Bold" pitchFamily="34" charset="-122"/>
                <a:cs typeface="Playfair Display Semi Bold" pitchFamily="34" charset="-120"/>
              </a:rPr>
              <a:t>Financial Analyst Perspective</a:t>
            </a:r>
            <a:endParaRPr lang="en-US" sz="1650" dirty="0"/>
          </a:p>
        </p:txBody>
      </p:sp>
      <p:sp>
        <p:nvSpPr>
          <p:cNvPr id="14" name="Text 11"/>
          <p:cNvSpPr/>
          <p:nvPr/>
        </p:nvSpPr>
        <p:spPr>
          <a:xfrm>
            <a:off x="793790" y="6302335"/>
            <a:ext cx="6313884" cy="476250"/>
          </a:xfrm>
          <a:prstGeom prst="rect">
            <a:avLst/>
          </a:prstGeom>
          <a:noFill/>
          <a:ln/>
        </p:spPr>
        <p:txBody>
          <a:bodyPr wrap="square" lIns="0" tIns="0" rIns="0" bIns="0" rtlCol="0" anchor="t"/>
          <a:lstStyle/>
          <a:p>
            <a:pPr marL="0" indent="0" algn="l">
              <a:lnSpc>
                <a:spcPts val="1850"/>
              </a:lnSpc>
              <a:buNone/>
            </a:pPr>
            <a:r>
              <a:rPr lang="en-US" sz="1300" dirty="0">
                <a:solidFill>
                  <a:srgbClr val="6F655D"/>
                </a:solidFill>
                <a:latin typeface="Public Sans" pitchFamily="34" charset="0"/>
                <a:ea typeface="Public Sans" pitchFamily="34" charset="-122"/>
                <a:cs typeface="Public Sans" pitchFamily="34" charset="-120"/>
              </a:rPr>
              <a:t>Concentrate on margin protection, unit economics, and financial discipline, evaluating how discounts and efficiencies impact long-term profitability.</a:t>
            </a:r>
            <a:endParaRPr lang="en-US" sz="1300" dirty="0"/>
          </a:p>
        </p:txBody>
      </p:sp>
      <p:pic>
        <p:nvPicPr>
          <p:cNvPr id="15" name="Image 1" descr="preencode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5102" y="6991826"/>
            <a:ext cx="95607" cy="127516"/>
          </a:xfrm>
          <a:prstGeom prst="rect">
            <a:avLst/>
          </a:prstGeom>
        </p:spPr>
      </p:pic>
      <p:sp>
        <p:nvSpPr>
          <p:cNvPr id="16" name="Text 12"/>
          <p:cNvSpPr/>
          <p:nvPr/>
        </p:nvSpPr>
        <p:spPr>
          <a:xfrm>
            <a:off x="1048941" y="6922056"/>
            <a:ext cx="5846921" cy="297656"/>
          </a:xfrm>
          <a:prstGeom prst="rect">
            <a:avLst/>
          </a:prstGeom>
          <a:noFill/>
          <a:ln/>
        </p:spPr>
        <p:txBody>
          <a:bodyPr wrap="none" lIns="0" tIns="0" rIns="0" bIns="0" rtlCol="0" anchor="t"/>
          <a:lstStyle/>
          <a:p>
            <a:pPr marL="0" indent="0" algn="l">
              <a:lnSpc>
                <a:spcPts val="2300"/>
              </a:lnSpc>
              <a:buNone/>
            </a:pPr>
            <a:r>
              <a:rPr lang="en-US" sz="1650" b="1" dirty="0">
                <a:solidFill>
                  <a:srgbClr val="6F655D"/>
                </a:solidFill>
                <a:latin typeface="Public Sans" pitchFamily="34" charset="0"/>
                <a:ea typeface="Public Sans" pitchFamily="34" charset="-122"/>
                <a:cs typeface="Public Sans" pitchFamily="34" charset="-120"/>
              </a:rPr>
              <a:t>Thank you for your time and consideration of this analysis.</a:t>
            </a:r>
            <a:endParaRPr lang="en-US" sz="1650" dirty="0"/>
          </a:p>
        </p:txBody>
      </p:sp>
      <p:pic>
        <p:nvPicPr>
          <p:cNvPr id="17" name="Image 2" descr="preencode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35208" y="2457688"/>
            <a:ext cx="4704040" cy="4704040"/>
          </a:xfrm>
          <a:prstGeom prst="rect">
            <a:avLst/>
          </a:prstGeom>
        </p:spPr>
      </p:pic>
      <p:pic>
        <p:nvPicPr>
          <p:cNvPr id="18" name="Image 2" descr="preencoded.png">
            <a:hlinkClick r:id="rId7"/>
            <a:extLst>
              <a:ext uri="{FF2B5EF4-FFF2-40B4-BE49-F238E27FC236}">
                <a16:creationId xmlns:a16="http://schemas.microsoft.com/office/drawing/2014/main" id="{2FA14500-D05D-243A-A09D-13BD8F3D3E9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546264" y="7517055"/>
            <a:ext cx="2985968" cy="6237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771287"/>
            <a:ext cx="2396014" cy="397907"/>
          </a:xfrm>
          <a:prstGeom prst="roundRect">
            <a:avLst>
              <a:gd name="adj" fmla="val 18196"/>
            </a:avLst>
          </a:prstGeom>
          <a:solidFill>
            <a:srgbClr val="EEDDDD"/>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2972" y="884039"/>
            <a:ext cx="172283" cy="172283"/>
          </a:xfrm>
          <a:prstGeom prst="rect">
            <a:avLst/>
          </a:prstGeom>
        </p:spPr>
      </p:pic>
      <p:sp>
        <p:nvSpPr>
          <p:cNvPr id="4" name="Text 1"/>
          <p:cNvSpPr/>
          <p:nvPr/>
        </p:nvSpPr>
        <p:spPr>
          <a:xfrm>
            <a:off x="1181338" y="835819"/>
            <a:ext cx="1879283" cy="268843"/>
          </a:xfrm>
          <a:prstGeom prst="rect">
            <a:avLst/>
          </a:prstGeom>
          <a:noFill/>
          <a:ln/>
        </p:spPr>
        <p:txBody>
          <a:bodyPr wrap="none" lIns="0" tIns="0" rIns="0" bIns="0" rtlCol="0" anchor="t"/>
          <a:lstStyle/>
          <a:p>
            <a:pPr marL="0" indent="0" algn="l">
              <a:lnSpc>
                <a:spcPts val="2100"/>
              </a:lnSpc>
              <a:buNone/>
            </a:pPr>
            <a:r>
              <a:rPr lang="en-US" sz="1350" dirty="0">
                <a:solidFill>
                  <a:srgbClr val="6F655D"/>
                </a:solidFill>
                <a:latin typeface="Public Sans" pitchFamily="34" charset="0"/>
                <a:ea typeface="Public Sans" pitchFamily="34" charset="-122"/>
                <a:cs typeface="Public Sans" pitchFamily="34" charset="-120"/>
              </a:rPr>
              <a:t>STRATEGIC OVERVIEW</a:t>
            </a:r>
            <a:endParaRPr lang="en-US" sz="1350" dirty="0"/>
          </a:p>
        </p:txBody>
      </p:sp>
      <p:sp>
        <p:nvSpPr>
          <p:cNvPr id="5" name="Text 2"/>
          <p:cNvSpPr/>
          <p:nvPr/>
        </p:nvSpPr>
        <p:spPr>
          <a:xfrm>
            <a:off x="793790" y="1250990"/>
            <a:ext cx="12730282" cy="673418"/>
          </a:xfrm>
          <a:prstGeom prst="rect">
            <a:avLst/>
          </a:prstGeom>
          <a:noFill/>
          <a:ln/>
        </p:spPr>
        <p:txBody>
          <a:bodyPr wrap="none" lIns="0" tIns="0" rIns="0" bIns="0" rtlCol="0" anchor="t"/>
          <a:lstStyle/>
          <a:p>
            <a:pPr marL="0" indent="0" algn="l">
              <a:lnSpc>
                <a:spcPts val="5300"/>
              </a:lnSpc>
              <a:buNone/>
            </a:pPr>
            <a:r>
              <a:rPr lang="en-US" sz="4200" dirty="0">
                <a:solidFill>
                  <a:srgbClr val="4B6981"/>
                </a:solidFill>
                <a:latin typeface="Playfair Display Semi Bold" pitchFamily="34" charset="0"/>
                <a:ea typeface="Playfair Display Semi Bold" pitchFamily="34" charset="-122"/>
                <a:cs typeface="Playfair Display Semi Bold" pitchFamily="34" charset="-120"/>
              </a:rPr>
              <a:t>Objective &amp; How We Will Walk Through This Report</a:t>
            </a:r>
            <a:endParaRPr lang="en-US" sz="4200" dirty="0"/>
          </a:p>
        </p:txBody>
      </p:sp>
      <p:sp>
        <p:nvSpPr>
          <p:cNvPr id="6" name="Shape 3"/>
          <p:cNvSpPr/>
          <p:nvPr/>
        </p:nvSpPr>
        <p:spPr>
          <a:xfrm>
            <a:off x="793790" y="2231469"/>
            <a:ext cx="4211122" cy="3183255"/>
          </a:xfrm>
          <a:prstGeom prst="roundRect">
            <a:avLst>
              <a:gd name="adj" fmla="val 2843"/>
            </a:avLst>
          </a:prstGeom>
          <a:solidFill>
            <a:srgbClr val="FFFAF6"/>
          </a:solidFill>
          <a:ln w="30480">
            <a:solidFill>
              <a:srgbClr val="E1C2C2"/>
            </a:solidFill>
            <a:prstDash val="solid"/>
          </a:ln>
          <a:effectLst>
            <a:outerShdw dist="19050" dir="2700000" algn="bl" rotWithShape="0">
              <a:srgbClr val="E1C2C2">
                <a:alpha val="100000"/>
              </a:srgbClr>
            </a:outerShdw>
          </a:effectLst>
        </p:spPr>
      </p:sp>
      <p:pic>
        <p:nvPicPr>
          <p:cNvPr id="7" name="Image 1" descr="preencode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5087" y="2132767"/>
            <a:ext cx="258485" cy="258485"/>
          </a:xfrm>
          <a:prstGeom prst="rect">
            <a:avLst/>
          </a:prstGeom>
        </p:spPr>
      </p:pic>
      <p:pic>
        <p:nvPicPr>
          <p:cNvPr id="8" name="Image 2" descr="preencode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45129" y="5254943"/>
            <a:ext cx="258485" cy="258485"/>
          </a:xfrm>
          <a:prstGeom prst="rect">
            <a:avLst/>
          </a:prstGeom>
        </p:spPr>
      </p:pic>
      <p:sp>
        <p:nvSpPr>
          <p:cNvPr id="9" name="Text 4"/>
          <p:cNvSpPr/>
          <p:nvPr/>
        </p:nvSpPr>
        <p:spPr>
          <a:xfrm>
            <a:off x="1552575" y="2585085"/>
            <a:ext cx="2693551" cy="336590"/>
          </a:xfrm>
          <a:prstGeom prst="rect">
            <a:avLst/>
          </a:prstGeom>
          <a:noFill/>
          <a:ln/>
        </p:spPr>
        <p:txBody>
          <a:bodyPr wrap="none" lIns="0" tIns="0" rIns="0" bIns="0" rtlCol="0" anchor="t"/>
          <a:lstStyle/>
          <a:p>
            <a:pPr marL="0" indent="0" algn="ctr">
              <a:lnSpc>
                <a:spcPts val="265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Business Task</a:t>
            </a:r>
            <a:endParaRPr lang="en-US" sz="2100" dirty="0"/>
          </a:p>
        </p:txBody>
      </p:sp>
      <p:sp>
        <p:nvSpPr>
          <p:cNvPr id="10" name="Text 5"/>
          <p:cNvSpPr/>
          <p:nvPr/>
        </p:nvSpPr>
        <p:spPr>
          <a:xfrm>
            <a:off x="1147405" y="3044428"/>
            <a:ext cx="3503890" cy="2016681"/>
          </a:xfrm>
          <a:prstGeom prst="rect">
            <a:avLst/>
          </a:prstGeom>
          <a:noFill/>
          <a:ln/>
        </p:spPr>
        <p:txBody>
          <a:bodyPr wrap="square" lIns="0" tIns="0" rIns="0" bIns="0" rtlCol="0" anchor="t"/>
          <a:lstStyle/>
          <a:p>
            <a:pPr marL="0" indent="0" algn="ctr">
              <a:lnSpc>
                <a:spcPts val="2600"/>
              </a:lnSpc>
              <a:buNone/>
            </a:pPr>
            <a:r>
              <a:rPr lang="en-US" sz="1650" dirty="0">
                <a:solidFill>
                  <a:srgbClr val="6F655D"/>
                </a:solidFill>
                <a:latin typeface="Public Sans" pitchFamily="34" charset="0"/>
                <a:ea typeface="Public Sans" pitchFamily="34" charset="-122"/>
                <a:cs typeface="Public Sans" pitchFamily="34" charset="-120"/>
              </a:rPr>
              <a:t>Consolidate customer, retail, and transaction data into a unified Power BI report to understand performance across products, channels, and geographic locations.</a:t>
            </a:r>
            <a:endParaRPr lang="en-US" sz="1650" dirty="0"/>
          </a:p>
        </p:txBody>
      </p:sp>
      <p:sp>
        <p:nvSpPr>
          <p:cNvPr id="11" name="Shape 6"/>
          <p:cNvSpPr/>
          <p:nvPr/>
        </p:nvSpPr>
        <p:spPr>
          <a:xfrm>
            <a:off x="5209580" y="2231469"/>
            <a:ext cx="4211122" cy="3183255"/>
          </a:xfrm>
          <a:prstGeom prst="roundRect">
            <a:avLst>
              <a:gd name="adj" fmla="val 2843"/>
            </a:avLst>
          </a:prstGeom>
          <a:solidFill>
            <a:srgbClr val="FFFAF6"/>
          </a:solidFill>
          <a:ln w="30480">
            <a:solidFill>
              <a:srgbClr val="CCC4EC"/>
            </a:solidFill>
            <a:prstDash val="solid"/>
          </a:ln>
          <a:effectLst>
            <a:outerShdw dist="19050" dir="2700000" algn="bl" rotWithShape="0">
              <a:srgbClr val="CCC4EC">
                <a:alpha val="100000"/>
              </a:srgbClr>
            </a:outerShdw>
          </a:effectLst>
        </p:spPr>
      </p:sp>
      <p:pic>
        <p:nvPicPr>
          <p:cNvPr id="12" name="Image 3" descr="preencode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10877" y="2132767"/>
            <a:ext cx="258485" cy="258485"/>
          </a:xfrm>
          <a:prstGeom prst="rect">
            <a:avLst/>
          </a:prstGeom>
        </p:spPr>
      </p:pic>
      <p:pic>
        <p:nvPicPr>
          <p:cNvPr id="13" name="Image 4" descr="preencoded.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260919" y="5254943"/>
            <a:ext cx="258485" cy="258485"/>
          </a:xfrm>
          <a:prstGeom prst="rect">
            <a:avLst/>
          </a:prstGeom>
        </p:spPr>
      </p:pic>
      <p:sp>
        <p:nvSpPr>
          <p:cNvPr id="14" name="Text 7"/>
          <p:cNvSpPr/>
          <p:nvPr/>
        </p:nvSpPr>
        <p:spPr>
          <a:xfrm>
            <a:off x="5968365" y="2585085"/>
            <a:ext cx="2693551" cy="336590"/>
          </a:xfrm>
          <a:prstGeom prst="rect">
            <a:avLst/>
          </a:prstGeom>
          <a:noFill/>
          <a:ln/>
        </p:spPr>
        <p:txBody>
          <a:bodyPr wrap="none" lIns="0" tIns="0" rIns="0" bIns="0" rtlCol="0" anchor="t"/>
          <a:lstStyle/>
          <a:p>
            <a:pPr marL="0" indent="0" algn="ctr">
              <a:lnSpc>
                <a:spcPts val="265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Scope &amp; KPIs</a:t>
            </a:r>
            <a:endParaRPr lang="en-US" sz="2100" dirty="0"/>
          </a:p>
        </p:txBody>
      </p:sp>
      <p:sp>
        <p:nvSpPr>
          <p:cNvPr id="15" name="Text 8"/>
          <p:cNvSpPr/>
          <p:nvPr/>
        </p:nvSpPr>
        <p:spPr>
          <a:xfrm>
            <a:off x="5563195" y="3044428"/>
            <a:ext cx="3503890" cy="1680567"/>
          </a:xfrm>
          <a:prstGeom prst="rect">
            <a:avLst/>
          </a:prstGeom>
          <a:noFill/>
          <a:ln/>
        </p:spPr>
        <p:txBody>
          <a:bodyPr wrap="square" lIns="0" tIns="0" rIns="0" bIns="0" rtlCol="0" anchor="t"/>
          <a:lstStyle/>
          <a:p>
            <a:pPr marL="0" indent="0" algn="ctr">
              <a:lnSpc>
                <a:spcPts val="2600"/>
              </a:lnSpc>
              <a:buNone/>
            </a:pPr>
            <a:r>
              <a:rPr lang="en-US" sz="1650" dirty="0">
                <a:solidFill>
                  <a:srgbClr val="6F655D"/>
                </a:solidFill>
                <a:latin typeface="Public Sans" pitchFamily="34" charset="0"/>
                <a:ea typeface="Public Sans" pitchFamily="34" charset="-122"/>
                <a:cs typeface="Public Sans" pitchFamily="34" charset="-120"/>
              </a:rPr>
              <a:t>Track critical metrics including Unique Customers, Total Orders, Revenue, Discounts, Returns, Ratings, Issues, Resolution Time, and Satisfaction scores.</a:t>
            </a:r>
            <a:endParaRPr lang="en-US" sz="1650" dirty="0"/>
          </a:p>
        </p:txBody>
      </p:sp>
      <p:sp>
        <p:nvSpPr>
          <p:cNvPr id="16" name="Shape 9"/>
          <p:cNvSpPr/>
          <p:nvPr/>
        </p:nvSpPr>
        <p:spPr>
          <a:xfrm>
            <a:off x="9625370" y="2231469"/>
            <a:ext cx="4211122" cy="3183255"/>
          </a:xfrm>
          <a:prstGeom prst="roundRect">
            <a:avLst>
              <a:gd name="adj" fmla="val 2843"/>
            </a:avLst>
          </a:prstGeom>
          <a:solidFill>
            <a:srgbClr val="FFFAF6"/>
          </a:solidFill>
          <a:ln w="30480">
            <a:solidFill>
              <a:srgbClr val="B4DAE4"/>
            </a:solidFill>
            <a:prstDash val="solid"/>
          </a:ln>
          <a:effectLst>
            <a:outerShdw dist="19050" dir="2700000" algn="bl" rotWithShape="0">
              <a:srgbClr val="B4DAE4">
                <a:alpha val="100000"/>
              </a:srgbClr>
            </a:outerShdw>
          </a:effectLst>
        </p:spPr>
      </p:sp>
      <p:pic>
        <p:nvPicPr>
          <p:cNvPr id="17" name="Image 5" descr="preencoded.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526667" y="2132767"/>
            <a:ext cx="258485" cy="258485"/>
          </a:xfrm>
          <a:prstGeom prst="rect">
            <a:avLst/>
          </a:prstGeom>
        </p:spPr>
      </p:pic>
      <p:pic>
        <p:nvPicPr>
          <p:cNvPr id="18" name="Image 6" descr="preencoded.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3676709" y="5254943"/>
            <a:ext cx="258485" cy="258485"/>
          </a:xfrm>
          <a:prstGeom prst="rect">
            <a:avLst/>
          </a:prstGeom>
        </p:spPr>
      </p:pic>
      <p:sp>
        <p:nvSpPr>
          <p:cNvPr id="19" name="Text 10"/>
          <p:cNvSpPr/>
          <p:nvPr/>
        </p:nvSpPr>
        <p:spPr>
          <a:xfrm>
            <a:off x="10300335" y="2585085"/>
            <a:ext cx="2861072" cy="336590"/>
          </a:xfrm>
          <a:prstGeom prst="rect">
            <a:avLst/>
          </a:prstGeom>
          <a:noFill/>
          <a:ln/>
        </p:spPr>
        <p:txBody>
          <a:bodyPr wrap="none" lIns="0" tIns="0" rIns="0" bIns="0" rtlCol="0" anchor="t"/>
          <a:lstStyle/>
          <a:p>
            <a:pPr marL="0" indent="0" algn="ctr">
              <a:lnSpc>
                <a:spcPts val="265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Walkthrough Approach</a:t>
            </a:r>
            <a:endParaRPr lang="en-US" sz="2100" dirty="0"/>
          </a:p>
        </p:txBody>
      </p:sp>
      <p:sp>
        <p:nvSpPr>
          <p:cNvPr id="20" name="Text 11"/>
          <p:cNvSpPr/>
          <p:nvPr/>
        </p:nvSpPr>
        <p:spPr>
          <a:xfrm>
            <a:off x="9978985" y="3044428"/>
            <a:ext cx="3503890" cy="1680567"/>
          </a:xfrm>
          <a:prstGeom prst="rect">
            <a:avLst/>
          </a:prstGeom>
          <a:noFill/>
          <a:ln/>
        </p:spPr>
        <p:txBody>
          <a:bodyPr wrap="square" lIns="0" tIns="0" rIns="0" bIns="0" rtlCol="0" anchor="t"/>
          <a:lstStyle/>
          <a:p>
            <a:pPr marL="0" indent="0" algn="ctr">
              <a:lnSpc>
                <a:spcPts val="2600"/>
              </a:lnSpc>
              <a:buNone/>
            </a:pPr>
            <a:r>
              <a:rPr lang="en-US" sz="1650" dirty="0">
                <a:solidFill>
                  <a:srgbClr val="6F655D"/>
                </a:solidFill>
                <a:latin typeface="Public Sans" pitchFamily="34" charset="0"/>
                <a:ea typeface="Public Sans" pitchFamily="34" charset="-122"/>
                <a:cs typeface="Public Sans" pitchFamily="34" charset="-120"/>
              </a:rPr>
              <a:t>As your Product Manager, I'll guide you through each visual, connecting insights to actionable decisions for our market, company, teams, and clients.</a:t>
            </a:r>
            <a:endParaRPr lang="en-US" sz="1650" dirty="0"/>
          </a:p>
        </p:txBody>
      </p:sp>
      <p:sp>
        <p:nvSpPr>
          <p:cNvPr id="21" name="Shape 12"/>
          <p:cNvSpPr/>
          <p:nvPr/>
        </p:nvSpPr>
        <p:spPr>
          <a:xfrm>
            <a:off x="793790" y="5619393"/>
            <a:ext cx="13042702" cy="1838801"/>
          </a:xfrm>
          <a:prstGeom prst="roundRect">
            <a:avLst>
              <a:gd name="adj" fmla="val 4922"/>
            </a:avLst>
          </a:prstGeom>
          <a:solidFill>
            <a:srgbClr val="FFFAF6"/>
          </a:solidFill>
          <a:ln w="30480">
            <a:solidFill>
              <a:srgbClr val="E1C2C2"/>
            </a:solidFill>
            <a:prstDash val="solid"/>
          </a:ln>
          <a:effectLst>
            <a:outerShdw dist="19050" dir="2700000" algn="bl" rotWithShape="0">
              <a:srgbClr val="E1C2C2">
                <a:alpha val="100000"/>
              </a:srgbClr>
            </a:outerShdw>
          </a:effectLst>
        </p:spPr>
      </p:sp>
      <p:pic>
        <p:nvPicPr>
          <p:cNvPr id="22" name="Image 7" descr="preencode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5087" y="5520690"/>
            <a:ext cx="258485" cy="258485"/>
          </a:xfrm>
          <a:prstGeom prst="rect">
            <a:avLst/>
          </a:prstGeom>
        </p:spPr>
      </p:pic>
      <p:pic>
        <p:nvPicPr>
          <p:cNvPr id="23" name="Image 8" descr="preencode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676709" y="7298412"/>
            <a:ext cx="258485" cy="258485"/>
          </a:xfrm>
          <a:prstGeom prst="rect">
            <a:avLst/>
          </a:prstGeom>
        </p:spPr>
      </p:pic>
      <p:sp>
        <p:nvSpPr>
          <p:cNvPr id="24" name="Text 13"/>
          <p:cNvSpPr/>
          <p:nvPr/>
        </p:nvSpPr>
        <p:spPr>
          <a:xfrm>
            <a:off x="5968365" y="5973008"/>
            <a:ext cx="2693551" cy="336590"/>
          </a:xfrm>
          <a:prstGeom prst="rect">
            <a:avLst/>
          </a:prstGeom>
          <a:noFill/>
          <a:ln/>
        </p:spPr>
        <p:txBody>
          <a:bodyPr wrap="none" lIns="0" tIns="0" rIns="0" bIns="0" rtlCol="0" anchor="t"/>
          <a:lstStyle/>
          <a:p>
            <a:pPr marL="0" indent="0" algn="ctr">
              <a:lnSpc>
                <a:spcPts val="265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Ultimate Goal</a:t>
            </a:r>
            <a:endParaRPr lang="en-US" sz="2100" dirty="0"/>
          </a:p>
        </p:txBody>
      </p:sp>
      <p:sp>
        <p:nvSpPr>
          <p:cNvPr id="25" name="Text 14"/>
          <p:cNvSpPr/>
          <p:nvPr/>
        </p:nvSpPr>
        <p:spPr>
          <a:xfrm>
            <a:off x="1147405" y="6432352"/>
            <a:ext cx="12335470" cy="672227"/>
          </a:xfrm>
          <a:prstGeom prst="rect">
            <a:avLst/>
          </a:prstGeom>
          <a:noFill/>
          <a:ln/>
        </p:spPr>
        <p:txBody>
          <a:bodyPr wrap="square" lIns="0" tIns="0" rIns="0" bIns="0" rtlCol="0" anchor="t"/>
          <a:lstStyle/>
          <a:p>
            <a:pPr marL="0" indent="0" algn="ctr">
              <a:lnSpc>
                <a:spcPts val="2600"/>
              </a:lnSpc>
              <a:buNone/>
            </a:pPr>
            <a:r>
              <a:rPr lang="en-US" sz="1650" dirty="0">
                <a:solidFill>
                  <a:srgbClr val="6F655D"/>
                </a:solidFill>
                <a:latin typeface="Public Sans" pitchFamily="34" charset="0"/>
                <a:ea typeface="Public Sans" pitchFamily="34" charset="-122"/>
                <a:cs typeface="Public Sans" pitchFamily="34" charset="-120"/>
              </a:rPr>
              <a:t>Transform this dashboard into a decision engine that reveals where we're winning, where we're leaking value, and which levers deliver the fastest uplift.</a:t>
            </a:r>
            <a:endParaRPr lang="en-US" sz="1650" dirty="0"/>
          </a:p>
        </p:txBody>
      </p:sp>
      <p:pic>
        <p:nvPicPr>
          <p:cNvPr id="26" name="Image 2" descr="preencoded.png">
            <a:hlinkClick r:id="rId11"/>
            <a:extLst>
              <a:ext uri="{FF2B5EF4-FFF2-40B4-BE49-F238E27FC236}">
                <a16:creationId xmlns:a16="http://schemas.microsoft.com/office/drawing/2014/main" id="{5627FD28-267A-8076-F89F-0EC50BFCD73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1571381" y="7570437"/>
            <a:ext cx="2985968" cy="623768"/>
          </a:xfrm>
          <a:prstGeom prst="rect">
            <a:avLst/>
          </a:prstGeom>
        </p:spPr>
      </p:pic>
      <p:pic>
        <p:nvPicPr>
          <p:cNvPr id="28" name="Graphic 27" descr="Checklist with solid fill">
            <a:extLst>
              <a:ext uri="{FF2B5EF4-FFF2-40B4-BE49-F238E27FC236}">
                <a16:creationId xmlns:a16="http://schemas.microsoft.com/office/drawing/2014/main" id="{E93B36D3-7786-DB95-B660-2C78C63AE0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85550" y="2625083"/>
            <a:ext cx="265951" cy="265951"/>
          </a:xfrm>
          <a:prstGeom prst="rect">
            <a:avLst/>
          </a:prstGeom>
        </p:spPr>
      </p:pic>
      <p:pic>
        <p:nvPicPr>
          <p:cNvPr id="30" name="Graphic 29" descr="Gauge with solid fill">
            <a:extLst>
              <a:ext uri="{FF2B5EF4-FFF2-40B4-BE49-F238E27FC236}">
                <a16:creationId xmlns:a16="http://schemas.microsoft.com/office/drawing/2014/main" id="{8290D0F3-084B-6F59-7D5E-0386E3B7B2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026688" y="2574663"/>
            <a:ext cx="332917" cy="332917"/>
          </a:xfrm>
          <a:prstGeom prst="rect">
            <a:avLst/>
          </a:prstGeom>
        </p:spPr>
      </p:pic>
      <p:pic>
        <p:nvPicPr>
          <p:cNvPr id="32" name="Graphic 31" descr="Walk with solid fill">
            <a:extLst>
              <a:ext uri="{FF2B5EF4-FFF2-40B4-BE49-F238E27FC236}">
                <a16:creationId xmlns:a16="http://schemas.microsoft.com/office/drawing/2014/main" id="{E1627D45-BBAF-BBC1-5BD4-15C14012DF7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942692" y="2601631"/>
            <a:ext cx="305949" cy="305949"/>
          </a:xfrm>
          <a:prstGeom prst="rect">
            <a:avLst/>
          </a:prstGeom>
        </p:spPr>
      </p:pic>
      <p:pic>
        <p:nvPicPr>
          <p:cNvPr id="34" name="Graphic 33" descr="Bullseye with solid fill">
            <a:extLst>
              <a:ext uri="{FF2B5EF4-FFF2-40B4-BE49-F238E27FC236}">
                <a16:creationId xmlns:a16="http://schemas.microsoft.com/office/drawing/2014/main" id="{6A358225-DBAD-9B14-B7A0-04DBD2B45F8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023014" y="5959684"/>
            <a:ext cx="336591" cy="3365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95360" y="0"/>
            <a:ext cx="6035040" cy="8229600"/>
          </a:xfrm>
          <a:prstGeom prst="rect">
            <a:avLst/>
          </a:prstGeom>
        </p:spPr>
      </p:pic>
      <p:sp>
        <p:nvSpPr>
          <p:cNvPr id="3" name="Shape 0"/>
          <p:cNvSpPr/>
          <p:nvPr/>
        </p:nvSpPr>
        <p:spPr>
          <a:xfrm>
            <a:off x="793790" y="674965"/>
            <a:ext cx="717352" cy="292418"/>
          </a:xfrm>
          <a:prstGeom prst="roundRect">
            <a:avLst>
              <a:gd name="adj" fmla="val 19548"/>
            </a:avLst>
          </a:prstGeom>
          <a:solidFill>
            <a:srgbClr val="EEDDDD"/>
          </a:solidFill>
          <a:ln/>
        </p:spPr>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5826" y="753070"/>
            <a:ext cx="136088" cy="136088"/>
          </a:xfrm>
          <a:prstGeom prst="rect">
            <a:avLst/>
          </a:prstGeom>
        </p:spPr>
      </p:pic>
      <p:sp>
        <p:nvSpPr>
          <p:cNvPr id="5" name="Text 1"/>
          <p:cNvSpPr/>
          <p:nvPr/>
        </p:nvSpPr>
        <p:spPr>
          <a:xfrm>
            <a:off x="1099899" y="725924"/>
            <a:ext cx="309205" cy="190500"/>
          </a:xfrm>
          <a:prstGeom prst="rect">
            <a:avLst/>
          </a:prstGeom>
          <a:noFill/>
          <a:ln/>
        </p:spPr>
        <p:txBody>
          <a:bodyPr wrap="none" lIns="0" tIns="0" rIns="0" bIns="0" rtlCol="0" anchor="t"/>
          <a:lstStyle/>
          <a:p>
            <a:pPr marL="0" indent="0" algn="l">
              <a:lnSpc>
                <a:spcPts val="1500"/>
              </a:lnSpc>
              <a:buNone/>
            </a:pPr>
            <a:r>
              <a:rPr lang="en-US" sz="1050" dirty="0">
                <a:solidFill>
                  <a:srgbClr val="6F655D"/>
                </a:solidFill>
                <a:latin typeface="Public Sans" pitchFamily="34" charset="0"/>
                <a:ea typeface="Public Sans" pitchFamily="34" charset="-122"/>
                <a:cs typeface="Public Sans" pitchFamily="34" charset="-120"/>
              </a:rPr>
              <a:t>KPIS</a:t>
            </a:r>
            <a:endParaRPr lang="en-US" sz="1050" dirty="0"/>
          </a:p>
        </p:txBody>
      </p:sp>
      <p:sp>
        <p:nvSpPr>
          <p:cNvPr id="6" name="Text 2"/>
          <p:cNvSpPr/>
          <p:nvPr/>
        </p:nvSpPr>
        <p:spPr>
          <a:xfrm>
            <a:off x="793790" y="1018342"/>
            <a:ext cx="7556421" cy="1063228"/>
          </a:xfrm>
          <a:prstGeom prst="rect">
            <a:avLst/>
          </a:prstGeom>
          <a:noFill/>
          <a:ln/>
        </p:spPr>
        <p:txBody>
          <a:bodyPr wrap="square" lIns="0" tIns="0" rIns="0" bIns="0" rtlCol="0" anchor="t"/>
          <a:lstStyle/>
          <a:p>
            <a:pPr marL="0" indent="0" algn="l">
              <a:lnSpc>
                <a:spcPts val="4150"/>
              </a:lnSpc>
              <a:buNone/>
            </a:pPr>
            <a:r>
              <a:rPr lang="en-US" sz="3300" dirty="0">
                <a:solidFill>
                  <a:srgbClr val="4B6981"/>
                </a:solidFill>
                <a:latin typeface="Playfair Display Semi Bold" pitchFamily="34" charset="0"/>
                <a:ea typeface="Playfair Display Semi Bold" pitchFamily="34" charset="-122"/>
                <a:cs typeface="Playfair Display Semi Bold" pitchFamily="34" charset="-120"/>
              </a:rPr>
              <a:t>Executive KPIs – The Story in One Glance</a:t>
            </a:r>
            <a:endParaRPr lang="en-US" sz="3300" dirty="0"/>
          </a:p>
        </p:txBody>
      </p:sp>
      <p:sp>
        <p:nvSpPr>
          <p:cNvPr id="7" name="Text 3"/>
          <p:cNvSpPr/>
          <p:nvPr/>
        </p:nvSpPr>
        <p:spPr>
          <a:xfrm>
            <a:off x="793790" y="2357914"/>
            <a:ext cx="3698438" cy="561380"/>
          </a:xfrm>
          <a:prstGeom prst="rect">
            <a:avLst/>
          </a:prstGeom>
          <a:noFill/>
          <a:ln/>
        </p:spPr>
        <p:txBody>
          <a:bodyPr wrap="none" lIns="0" tIns="0" rIns="0" bIns="0" rtlCol="0" anchor="t"/>
          <a:lstStyle/>
          <a:p>
            <a:pPr marL="0" indent="0" algn="ctr">
              <a:lnSpc>
                <a:spcPts val="4400"/>
              </a:lnSpc>
              <a:buNone/>
            </a:pPr>
            <a:r>
              <a:rPr lang="en-US" sz="4400" dirty="0">
                <a:solidFill>
                  <a:srgbClr val="6F655D"/>
                </a:solidFill>
                <a:latin typeface="Playfair Display Semi Bold" pitchFamily="34" charset="0"/>
                <a:ea typeface="Playfair Display Semi Bold" pitchFamily="34" charset="-122"/>
                <a:cs typeface="Playfair Display Semi Bold" pitchFamily="34" charset="-120"/>
              </a:rPr>
              <a:t>5,000</a:t>
            </a:r>
            <a:endParaRPr lang="en-US" sz="4400" dirty="0"/>
          </a:p>
        </p:txBody>
      </p:sp>
      <p:sp>
        <p:nvSpPr>
          <p:cNvPr id="8" name="Text 4"/>
          <p:cNvSpPr/>
          <p:nvPr/>
        </p:nvSpPr>
        <p:spPr>
          <a:xfrm>
            <a:off x="1579721" y="3099911"/>
            <a:ext cx="2126456" cy="265747"/>
          </a:xfrm>
          <a:prstGeom prst="rect">
            <a:avLst/>
          </a:prstGeom>
          <a:noFill/>
          <a:ln/>
        </p:spPr>
        <p:txBody>
          <a:bodyPr wrap="none" lIns="0" tIns="0" rIns="0" bIns="0" rtlCol="0" anchor="t"/>
          <a:lstStyle/>
          <a:p>
            <a:pPr marL="0" indent="0" algn="ctr">
              <a:lnSpc>
                <a:spcPts val="2050"/>
              </a:lnSpc>
              <a:buNone/>
            </a:pPr>
            <a:r>
              <a:rPr lang="en-US" sz="1650" dirty="0">
                <a:solidFill>
                  <a:srgbClr val="6F655D"/>
                </a:solidFill>
                <a:latin typeface="Playfair Display Semi Bold" pitchFamily="34" charset="0"/>
                <a:ea typeface="Playfair Display Semi Bold" pitchFamily="34" charset="-122"/>
                <a:cs typeface="Playfair Display Semi Bold" pitchFamily="34" charset="-120"/>
              </a:rPr>
              <a:t>Unique Customers</a:t>
            </a:r>
            <a:endParaRPr lang="en-US" sz="1650" dirty="0"/>
          </a:p>
        </p:txBody>
      </p:sp>
      <p:sp>
        <p:nvSpPr>
          <p:cNvPr id="9" name="Text 5"/>
          <p:cNvSpPr/>
          <p:nvPr/>
        </p:nvSpPr>
        <p:spPr>
          <a:xfrm>
            <a:off x="793790" y="3442097"/>
            <a:ext cx="3698438" cy="238125"/>
          </a:xfrm>
          <a:prstGeom prst="rect">
            <a:avLst/>
          </a:prstGeom>
          <a:noFill/>
          <a:ln/>
        </p:spPr>
        <p:txBody>
          <a:bodyPr wrap="none" lIns="0" tIns="0" rIns="0" bIns="0" rtlCol="0" anchor="t"/>
          <a:lstStyle/>
          <a:p>
            <a:pPr marL="0" indent="0" algn="ctr">
              <a:lnSpc>
                <a:spcPts val="1850"/>
              </a:lnSpc>
              <a:buNone/>
            </a:pPr>
            <a:r>
              <a:rPr lang="en-US" sz="1300" dirty="0">
                <a:solidFill>
                  <a:srgbClr val="6F655D"/>
                </a:solidFill>
                <a:latin typeface="Public Sans" pitchFamily="34" charset="0"/>
                <a:ea typeface="Public Sans" pitchFamily="34" charset="-122"/>
                <a:cs typeface="Public Sans" pitchFamily="34" charset="-120"/>
              </a:rPr>
              <a:t>Solid active base to grow from</a:t>
            </a:r>
            <a:endParaRPr lang="en-US" sz="1300" dirty="0"/>
          </a:p>
        </p:txBody>
      </p:sp>
      <p:sp>
        <p:nvSpPr>
          <p:cNvPr id="10" name="Text 6"/>
          <p:cNvSpPr/>
          <p:nvPr/>
        </p:nvSpPr>
        <p:spPr>
          <a:xfrm>
            <a:off x="4651653" y="2357914"/>
            <a:ext cx="3698558" cy="561380"/>
          </a:xfrm>
          <a:prstGeom prst="rect">
            <a:avLst/>
          </a:prstGeom>
          <a:noFill/>
          <a:ln/>
        </p:spPr>
        <p:txBody>
          <a:bodyPr wrap="none" lIns="0" tIns="0" rIns="0" bIns="0" rtlCol="0" anchor="t"/>
          <a:lstStyle/>
          <a:p>
            <a:pPr marL="0" indent="0" algn="ctr">
              <a:lnSpc>
                <a:spcPts val="4400"/>
              </a:lnSpc>
              <a:buNone/>
            </a:pPr>
            <a:r>
              <a:rPr lang="en-US" sz="4400" dirty="0">
                <a:solidFill>
                  <a:srgbClr val="6F655D"/>
                </a:solidFill>
                <a:latin typeface="Playfair Display Semi Bold" pitchFamily="34" charset="0"/>
                <a:ea typeface="Playfair Display Semi Bold" pitchFamily="34" charset="-122"/>
                <a:cs typeface="Playfair Display Semi Bold" pitchFamily="34" charset="-120"/>
              </a:rPr>
              <a:t>4,610</a:t>
            </a:r>
            <a:endParaRPr lang="en-US" sz="4400" dirty="0"/>
          </a:p>
        </p:txBody>
      </p:sp>
      <p:sp>
        <p:nvSpPr>
          <p:cNvPr id="11" name="Text 7"/>
          <p:cNvSpPr/>
          <p:nvPr/>
        </p:nvSpPr>
        <p:spPr>
          <a:xfrm>
            <a:off x="5437703" y="3099911"/>
            <a:ext cx="2126456" cy="265747"/>
          </a:xfrm>
          <a:prstGeom prst="rect">
            <a:avLst/>
          </a:prstGeom>
          <a:noFill/>
          <a:ln/>
        </p:spPr>
        <p:txBody>
          <a:bodyPr wrap="none" lIns="0" tIns="0" rIns="0" bIns="0" rtlCol="0" anchor="t"/>
          <a:lstStyle/>
          <a:p>
            <a:pPr marL="0" indent="0" algn="ctr">
              <a:lnSpc>
                <a:spcPts val="2050"/>
              </a:lnSpc>
              <a:buNone/>
            </a:pPr>
            <a:r>
              <a:rPr lang="en-US" sz="1650" dirty="0">
                <a:solidFill>
                  <a:srgbClr val="6F655D"/>
                </a:solidFill>
                <a:latin typeface="Playfair Display Semi Bold" pitchFamily="34" charset="0"/>
                <a:ea typeface="Playfair Display Semi Bold" pitchFamily="34" charset="-122"/>
                <a:cs typeface="Playfair Display Semi Bold" pitchFamily="34" charset="-120"/>
              </a:rPr>
              <a:t>Total Orders</a:t>
            </a:r>
            <a:endParaRPr lang="en-US" sz="1650" dirty="0"/>
          </a:p>
        </p:txBody>
      </p:sp>
      <p:sp>
        <p:nvSpPr>
          <p:cNvPr id="12" name="Text 8"/>
          <p:cNvSpPr/>
          <p:nvPr/>
        </p:nvSpPr>
        <p:spPr>
          <a:xfrm>
            <a:off x="4651653" y="3442097"/>
            <a:ext cx="3698558" cy="238125"/>
          </a:xfrm>
          <a:prstGeom prst="rect">
            <a:avLst/>
          </a:prstGeom>
          <a:noFill/>
          <a:ln/>
        </p:spPr>
        <p:txBody>
          <a:bodyPr wrap="none" lIns="0" tIns="0" rIns="0" bIns="0" rtlCol="0" anchor="t"/>
          <a:lstStyle/>
          <a:p>
            <a:pPr marL="0" indent="0" algn="ctr">
              <a:lnSpc>
                <a:spcPts val="1850"/>
              </a:lnSpc>
              <a:buNone/>
            </a:pPr>
            <a:r>
              <a:rPr lang="en-US" sz="1300" dirty="0">
                <a:solidFill>
                  <a:srgbClr val="6F655D"/>
                </a:solidFill>
                <a:latin typeface="Public Sans" pitchFamily="34" charset="0"/>
                <a:ea typeface="Public Sans" pitchFamily="34" charset="-122"/>
                <a:cs typeface="Public Sans" pitchFamily="34" charset="-120"/>
              </a:rPr>
              <a:t>Strong engagement and repeat behavior</a:t>
            </a:r>
            <a:endParaRPr lang="en-US" sz="1300" dirty="0"/>
          </a:p>
        </p:txBody>
      </p:sp>
      <p:sp>
        <p:nvSpPr>
          <p:cNvPr id="13" name="Text 9"/>
          <p:cNvSpPr/>
          <p:nvPr/>
        </p:nvSpPr>
        <p:spPr>
          <a:xfrm>
            <a:off x="793790" y="4020383"/>
            <a:ext cx="3698438" cy="561380"/>
          </a:xfrm>
          <a:prstGeom prst="rect">
            <a:avLst/>
          </a:prstGeom>
          <a:noFill/>
          <a:ln/>
        </p:spPr>
        <p:txBody>
          <a:bodyPr wrap="none" lIns="0" tIns="0" rIns="0" bIns="0" rtlCol="0" anchor="t"/>
          <a:lstStyle/>
          <a:p>
            <a:pPr marL="0" indent="0" algn="ctr">
              <a:lnSpc>
                <a:spcPts val="4400"/>
              </a:lnSpc>
              <a:buNone/>
            </a:pPr>
            <a:r>
              <a:rPr lang="en-US" sz="4400" dirty="0">
                <a:solidFill>
                  <a:srgbClr val="6F655D"/>
                </a:solidFill>
                <a:latin typeface="Playfair Display Semi Bold" pitchFamily="34" charset="0"/>
                <a:ea typeface="Playfair Display Semi Bold" pitchFamily="34" charset="-122"/>
                <a:cs typeface="Playfair Display Semi Bold" pitchFamily="34" charset="-120"/>
              </a:rPr>
              <a:t>4.02</a:t>
            </a:r>
            <a:endParaRPr lang="en-US" sz="4400" dirty="0"/>
          </a:p>
        </p:txBody>
      </p:sp>
      <p:sp>
        <p:nvSpPr>
          <p:cNvPr id="14" name="Text 10"/>
          <p:cNvSpPr/>
          <p:nvPr/>
        </p:nvSpPr>
        <p:spPr>
          <a:xfrm>
            <a:off x="1579721" y="4762381"/>
            <a:ext cx="2126456" cy="265747"/>
          </a:xfrm>
          <a:prstGeom prst="rect">
            <a:avLst/>
          </a:prstGeom>
          <a:noFill/>
          <a:ln/>
        </p:spPr>
        <p:txBody>
          <a:bodyPr wrap="none" lIns="0" tIns="0" rIns="0" bIns="0" rtlCol="0" anchor="t"/>
          <a:lstStyle/>
          <a:p>
            <a:pPr marL="0" indent="0" algn="ctr">
              <a:lnSpc>
                <a:spcPts val="2050"/>
              </a:lnSpc>
              <a:buNone/>
            </a:pPr>
            <a:r>
              <a:rPr lang="en-US" sz="1650" dirty="0">
                <a:solidFill>
                  <a:srgbClr val="6F655D"/>
                </a:solidFill>
                <a:latin typeface="Playfair Display Semi Bold" pitchFamily="34" charset="0"/>
                <a:ea typeface="Playfair Display Semi Bold" pitchFamily="34" charset="-122"/>
                <a:cs typeface="Playfair Display Semi Bold" pitchFamily="34" charset="-120"/>
              </a:rPr>
              <a:t>Avg Product Rating</a:t>
            </a:r>
            <a:endParaRPr lang="en-US" sz="1650" dirty="0"/>
          </a:p>
        </p:txBody>
      </p:sp>
      <p:sp>
        <p:nvSpPr>
          <p:cNvPr id="15" name="Text 11"/>
          <p:cNvSpPr/>
          <p:nvPr/>
        </p:nvSpPr>
        <p:spPr>
          <a:xfrm>
            <a:off x="793790" y="5104567"/>
            <a:ext cx="3698438" cy="238125"/>
          </a:xfrm>
          <a:prstGeom prst="rect">
            <a:avLst/>
          </a:prstGeom>
          <a:noFill/>
          <a:ln/>
        </p:spPr>
        <p:txBody>
          <a:bodyPr wrap="none" lIns="0" tIns="0" rIns="0" bIns="0" rtlCol="0" anchor="t"/>
          <a:lstStyle/>
          <a:p>
            <a:pPr marL="0" indent="0" algn="ctr">
              <a:lnSpc>
                <a:spcPts val="1850"/>
              </a:lnSpc>
              <a:buNone/>
            </a:pPr>
            <a:r>
              <a:rPr lang="en-US" sz="1300" dirty="0">
                <a:solidFill>
                  <a:srgbClr val="6F655D"/>
                </a:solidFill>
                <a:latin typeface="Public Sans" pitchFamily="34" charset="0"/>
                <a:ea typeface="Public Sans" pitchFamily="34" charset="-122"/>
                <a:cs typeface="Public Sans" pitchFamily="34" charset="-120"/>
              </a:rPr>
              <a:t>Positive experience with improvement pockets</a:t>
            </a:r>
            <a:endParaRPr lang="en-US" sz="1300" dirty="0"/>
          </a:p>
        </p:txBody>
      </p:sp>
      <p:sp>
        <p:nvSpPr>
          <p:cNvPr id="16" name="Text 12"/>
          <p:cNvSpPr/>
          <p:nvPr/>
        </p:nvSpPr>
        <p:spPr>
          <a:xfrm>
            <a:off x="4651653" y="4020383"/>
            <a:ext cx="3698558" cy="561380"/>
          </a:xfrm>
          <a:prstGeom prst="rect">
            <a:avLst/>
          </a:prstGeom>
          <a:noFill/>
          <a:ln/>
        </p:spPr>
        <p:txBody>
          <a:bodyPr wrap="none" lIns="0" tIns="0" rIns="0" bIns="0" rtlCol="0" anchor="t"/>
          <a:lstStyle/>
          <a:p>
            <a:pPr marL="0" indent="0" algn="ctr">
              <a:lnSpc>
                <a:spcPts val="4400"/>
              </a:lnSpc>
              <a:buNone/>
            </a:pPr>
            <a:r>
              <a:rPr lang="en-US" sz="4400" dirty="0">
                <a:solidFill>
                  <a:srgbClr val="6F655D"/>
                </a:solidFill>
                <a:latin typeface="Playfair Display Semi Bold" pitchFamily="34" charset="0"/>
                <a:ea typeface="Playfair Display Semi Bold" pitchFamily="34" charset="-122"/>
                <a:cs typeface="Playfair Display Semi Bold" pitchFamily="34" charset="-120"/>
              </a:rPr>
              <a:t>27M</a:t>
            </a:r>
            <a:endParaRPr lang="en-US" sz="4400" dirty="0"/>
          </a:p>
        </p:txBody>
      </p:sp>
      <p:sp>
        <p:nvSpPr>
          <p:cNvPr id="17" name="Text 13"/>
          <p:cNvSpPr/>
          <p:nvPr/>
        </p:nvSpPr>
        <p:spPr>
          <a:xfrm>
            <a:off x="5437703" y="4762381"/>
            <a:ext cx="2126456" cy="265747"/>
          </a:xfrm>
          <a:prstGeom prst="rect">
            <a:avLst/>
          </a:prstGeom>
          <a:noFill/>
          <a:ln/>
        </p:spPr>
        <p:txBody>
          <a:bodyPr wrap="none" lIns="0" tIns="0" rIns="0" bIns="0" rtlCol="0" anchor="t"/>
          <a:lstStyle/>
          <a:p>
            <a:pPr marL="0" indent="0" algn="ctr">
              <a:lnSpc>
                <a:spcPts val="2050"/>
              </a:lnSpc>
              <a:buNone/>
            </a:pPr>
            <a:r>
              <a:rPr lang="en-US" sz="1650" dirty="0">
                <a:solidFill>
                  <a:srgbClr val="6F655D"/>
                </a:solidFill>
                <a:latin typeface="Playfair Display Semi Bold" pitchFamily="34" charset="0"/>
                <a:ea typeface="Playfair Display Semi Bold" pitchFamily="34" charset="-122"/>
                <a:cs typeface="Playfair Display Semi Bold" pitchFamily="34" charset="-120"/>
              </a:rPr>
              <a:t>Net Revenue</a:t>
            </a:r>
            <a:endParaRPr lang="en-US" sz="1650" dirty="0"/>
          </a:p>
        </p:txBody>
      </p:sp>
      <p:sp>
        <p:nvSpPr>
          <p:cNvPr id="18" name="Text 14"/>
          <p:cNvSpPr/>
          <p:nvPr/>
        </p:nvSpPr>
        <p:spPr>
          <a:xfrm>
            <a:off x="4651653" y="5104567"/>
            <a:ext cx="3698558" cy="238125"/>
          </a:xfrm>
          <a:prstGeom prst="rect">
            <a:avLst/>
          </a:prstGeom>
          <a:noFill/>
          <a:ln/>
        </p:spPr>
        <p:txBody>
          <a:bodyPr wrap="none" lIns="0" tIns="0" rIns="0" bIns="0" rtlCol="0" anchor="t"/>
          <a:lstStyle/>
          <a:p>
            <a:pPr marL="0" indent="0" algn="ctr">
              <a:lnSpc>
                <a:spcPts val="1850"/>
              </a:lnSpc>
              <a:buNone/>
            </a:pPr>
            <a:r>
              <a:rPr lang="en-US" sz="1300" dirty="0">
                <a:solidFill>
                  <a:srgbClr val="6F655D"/>
                </a:solidFill>
                <a:latin typeface="Public Sans" pitchFamily="34" charset="0"/>
                <a:ea typeface="Public Sans" pitchFamily="34" charset="-122"/>
                <a:cs typeface="Public Sans" pitchFamily="34" charset="-120"/>
              </a:rPr>
              <a:t>After discounts and returns</a:t>
            </a:r>
            <a:endParaRPr lang="en-US" sz="1300" dirty="0"/>
          </a:p>
        </p:txBody>
      </p:sp>
      <p:sp>
        <p:nvSpPr>
          <p:cNvPr id="19" name="Shape 15"/>
          <p:cNvSpPr/>
          <p:nvPr/>
        </p:nvSpPr>
        <p:spPr>
          <a:xfrm>
            <a:off x="793790" y="5486162"/>
            <a:ext cx="7556421" cy="2068473"/>
          </a:xfrm>
          <a:prstGeom prst="roundRect">
            <a:avLst>
              <a:gd name="adj" fmla="val 3454"/>
            </a:avLst>
          </a:prstGeom>
          <a:solidFill>
            <a:srgbClr val="E6CCCC"/>
          </a:solidFill>
          <a:ln/>
        </p:spPr>
      </p:sp>
      <p:pic>
        <p:nvPicPr>
          <p:cNvPr id="20" name="Image 2" descr="preencode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3811" y="5683448"/>
            <a:ext cx="265748" cy="212646"/>
          </a:xfrm>
          <a:prstGeom prst="rect">
            <a:avLst/>
          </a:prstGeom>
        </p:spPr>
      </p:pic>
      <p:sp>
        <p:nvSpPr>
          <p:cNvPr id="21" name="Text 16"/>
          <p:cNvSpPr/>
          <p:nvPr/>
        </p:nvSpPr>
        <p:spPr>
          <a:xfrm>
            <a:off x="1399580" y="5656183"/>
            <a:ext cx="2260044" cy="265747"/>
          </a:xfrm>
          <a:prstGeom prst="rect">
            <a:avLst/>
          </a:prstGeom>
          <a:noFill/>
          <a:ln/>
        </p:spPr>
        <p:txBody>
          <a:bodyPr wrap="none" lIns="0" tIns="0" rIns="0" bIns="0" rtlCol="0" anchor="t"/>
          <a:lstStyle/>
          <a:p>
            <a:pPr marL="0" indent="0" algn="l">
              <a:lnSpc>
                <a:spcPts val="2050"/>
              </a:lnSpc>
              <a:buNone/>
            </a:pPr>
            <a:r>
              <a:rPr lang="en-US" sz="1650" dirty="0">
                <a:solidFill>
                  <a:srgbClr val="000000"/>
                </a:solidFill>
                <a:latin typeface="Playfair Display Semi Bold" pitchFamily="34" charset="0"/>
                <a:ea typeface="Playfair Display Semi Bold" pitchFamily="34" charset="-122"/>
                <a:cs typeface="Playfair Display Semi Bold" pitchFamily="34" charset="-120"/>
              </a:rPr>
              <a:t>Revenue Bridge Insight</a:t>
            </a:r>
            <a:endParaRPr lang="en-US" sz="1650" dirty="0"/>
          </a:p>
        </p:txBody>
      </p:sp>
      <p:sp>
        <p:nvSpPr>
          <p:cNvPr id="22" name="Text 17"/>
          <p:cNvSpPr/>
          <p:nvPr/>
        </p:nvSpPr>
        <p:spPr>
          <a:xfrm>
            <a:off x="1399580" y="6049447"/>
            <a:ext cx="6780609" cy="476250"/>
          </a:xfrm>
          <a:prstGeom prst="rect">
            <a:avLst/>
          </a:prstGeom>
          <a:noFill/>
          <a:ln/>
        </p:spPr>
        <p:txBody>
          <a:bodyPr wrap="square" lIns="0" tIns="0" rIns="0" bIns="0" rtlCol="0" anchor="t"/>
          <a:lstStyle/>
          <a:p>
            <a:pPr marL="0" indent="0" algn="l">
              <a:lnSpc>
                <a:spcPts val="1850"/>
              </a:lnSpc>
              <a:buNone/>
            </a:pPr>
            <a:r>
              <a:rPr lang="en-US" sz="1300" b="1" dirty="0">
                <a:solidFill>
                  <a:srgbClr val="000000"/>
                </a:solidFill>
                <a:latin typeface="Public Sans" pitchFamily="34" charset="0"/>
                <a:ea typeface="Public Sans" pitchFamily="34" charset="-122"/>
                <a:cs typeface="Public Sans" pitchFamily="34" charset="-120"/>
              </a:rPr>
              <a:t>List Revenue:</a:t>
            </a:r>
            <a:r>
              <a:rPr lang="en-US" sz="1300" dirty="0">
                <a:solidFill>
                  <a:srgbClr val="000000"/>
                </a:solidFill>
                <a:latin typeface="Public Sans" pitchFamily="34" charset="0"/>
                <a:ea typeface="Public Sans" pitchFamily="34" charset="-122"/>
                <a:cs typeface="Public Sans" pitchFamily="34" charset="-120"/>
              </a:rPr>
              <a:t> $54,009K → </a:t>
            </a:r>
            <a:r>
              <a:rPr lang="en-US" sz="1300" b="1" dirty="0">
                <a:solidFill>
                  <a:srgbClr val="000000"/>
                </a:solidFill>
                <a:latin typeface="Public Sans" pitchFamily="34" charset="0"/>
                <a:ea typeface="Public Sans" pitchFamily="34" charset="-122"/>
                <a:cs typeface="Public Sans" pitchFamily="34" charset="-120"/>
              </a:rPr>
              <a:t>Discounts:</a:t>
            </a:r>
            <a:r>
              <a:rPr lang="en-US" sz="1300" dirty="0">
                <a:solidFill>
                  <a:srgbClr val="000000"/>
                </a:solidFill>
                <a:latin typeface="Public Sans" pitchFamily="34" charset="0"/>
                <a:ea typeface="Public Sans" pitchFamily="34" charset="-122"/>
                <a:cs typeface="Public Sans" pitchFamily="34" charset="-120"/>
              </a:rPr>
              <a:t> -$157K → </a:t>
            </a:r>
            <a:r>
              <a:rPr lang="en-US" sz="1300" b="1" dirty="0">
                <a:solidFill>
                  <a:srgbClr val="000000"/>
                </a:solidFill>
                <a:latin typeface="Public Sans" pitchFamily="34" charset="0"/>
                <a:ea typeface="Public Sans" pitchFamily="34" charset="-122"/>
                <a:cs typeface="Public Sans" pitchFamily="34" charset="-120"/>
              </a:rPr>
              <a:t>Returns:</a:t>
            </a:r>
            <a:r>
              <a:rPr lang="en-US" sz="1300" dirty="0">
                <a:solidFill>
                  <a:srgbClr val="000000"/>
                </a:solidFill>
                <a:latin typeface="Public Sans" pitchFamily="34" charset="0"/>
                <a:ea typeface="Public Sans" pitchFamily="34" charset="-122"/>
                <a:cs typeface="Public Sans" pitchFamily="34" charset="-120"/>
              </a:rPr>
              <a:t> -$6K → </a:t>
            </a:r>
            <a:r>
              <a:rPr lang="en-US" sz="1300" b="1" dirty="0">
                <a:solidFill>
                  <a:srgbClr val="000000"/>
                </a:solidFill>
                <a:latin typeface="Public Sans" pitchFamily="34" charset="0"/>
                <a:ea typeface="Public Sans" pitchFamily="34" charset="-122"/>
                <a:cs typeface="Public Sans" pitchFamily="34" charset="-120"/>
              </a:rPr>
              <a:t>Net Revenue:</a:t>
            </a:r>
            <a:r>
              <a:rPr lang="en-US" sz="1300" dirty="0">
                <a:solidFill>
                  <a:srgbClr val="000000"/>
                </a:solidFill>
                <a:latin typeface="Public Sans" pitchFamily="34" charset="0"/>
                <a:ea typeface="Public Sans" pitchFamily="34" charset="-122"/>
                <a:cs typeface="Public Sans" pitchFamily="34" charset="-120"/>
              </a:rPr>
              <a:t> $27,005K</a:t>
            </a:r>
            <a:endParaRPr lang="en-US" sz="1300" dirty="0"/>
          </a:p>
        </p:txBody>
      </p:sp>
      <p:sp>
        <p:nvSpPr>
          <p:cNvPr id="23" name="Text 18"/>
          <p:cNvSpPr/>
          <p:nvPr/>
        </p:nvSpPr>
        <p:spPr>
          <a:xfrm>
            <a:off x="1399580" y="6640473"/>
            <a:ext cx="6780609" cy="714375"/>
          </a:xfrm>
          <a:prstGeom prst="rect">
            <a:avLst/>
          </a:prstGeom>
          <a:noFill/>
          <a:ln/>
        </p:spPr>
        <p:txBody>
          <a:bodyPr wrap="square" lIns="0" tIns="0" rIns="0" bIns="0" rtlCol="0" anchor="t"/>
          <a:lstStyle/>
          <a:p>
            <a:pPr marL="0" indent="0" algn="l">
              <a:lnSpc>
                <a:spcPts val="1850"/>
              </a:lnSpc>
              <a:buNone/>
            </a:pPr>
            <a:r>
              <a:rPr lang="en-US" sz="1300" dirty="0">
                <a:solidFill>
                  <a:srgbClr val="000000"/>
                </a:solidFill>
                <a:latin typeface="Public Sans" pitchFamily="34" charset="0"/>
                <a:ea typeface="Public Sans" pitchFamily="34" charset="-122"/>
                <a:cs typeface="Public Sans" pitchFamily="34" charset="-120"/>
              </a:rPr>
              <a:t>We have an engaged customer base and healthy topline, but we're leaking measurable value through discounts and returns. This gives us direct product, pricing, and service levers to improve profitability while protecting customer experience.</a:t>
            </a:r>
            <a:endParaRPr lang="en-US" sz="1300" dirty="0"/>
          </a:p>
        </p:txBody>
      </p:sp>
      <p:pic>
        <p:nvPicPr>
          <p:cNvPr id="24" name="Image 2" descr="preencoded.png">
            <a:hlinkClick r:id="rId7"/>
            <a:extLst>
              <a:ext uri="{FF2B5EF4-FFF2-40B4-BE49-F238E27FC236}">
                <a16:creationId xmlns:a16="http://schemas.microsoft.com/office/drawing/2014/main" id="{BE447DEC-85E6-3656-F686-F9CAE627790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0356" y="7597676"/>
            <a:ext cx="2985968" cy="623768"/>
          </a:xfrm>
          <a:prstGeom prst="rect">
            <a:avLst/>
          </a:prstGeom>
        </p:spPr>
      </p:pic>
      <p:pic>
        <p:nvPicPr>
          <p:cNvPr id="26" name="Graphic 25" descr="User with solid fill">
            <a:extLst>
              <a:ext uri="{FF2B5EF4-FFF2-40B4-BE49-F238E27FC236}">
                <a16:creationId xmlns:a16="http://schemas.microsoft.com/office/drawing/2014/main" id="{9D893C69-EBE4-BC9A-3F38-C2AF72B2F65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29559" y="2395060"/>
            <a:ext cx="561381" cy="561381"/>
          </a:xfrm>
          <a:prstGeom prst="rect">
            <a:avLst/>
          </a:prstGeom>
        </p:spPr>
      </p:pic>
      <p:pic>
        <p:nvPicPr>
          <p:cNvPr id="28" name="Graphic 27" descr="Shopping cart with solid fill">
            <a:extLst>
              <a:ext uri="{FF2B5EF4-FFF2-40B4-BE49-F238E27FC236}">
                <a16:creationId xmlns:a16="http://schemas.microsoft.com/office/drawing/2014/main" id="{5D3DF745-DCD1-E42C-5E86-AE58669104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72159" y="2381724"/>
            <a:ext cx="575789" cy="575789"/>
          </a:xfrm>
          <a:prstGeom prst="rect">
            <a:avLst/>
          </a:prstGeom>
        </p:spPr>
      </p:pic>
      <p:pic>
        <p:nvPicPr>
          <p:cNvPr id="30" name="Graphic 29" descr="Stars with solid fill">
            <a:extLst>
              <a:ext uri="{FF2B5EF4-FFF2-40B4-BE49-F238E27FC236}">
                <a16:creationId xmlns:a16="http://schemas.microsoft.com/office/drawing/2014/main" id="{425DF175-BC5F-05F3-CB1F-02246129C17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29559" y="3949081"/>
            <a:ext cx="659272" cy="659272"/>
          </a:xfrm>
          <a:prstGeom prst="rect">
            <a:avLst/>
          </a:prstGeom>
        </p:spPr>
      </p:pic>
      <p:pic>
        <p:nvPicPr>
          <p:cNvPr id="32" name="Graphic 31" descr="Money with solid fill">
            <a:extLst>
              <a:ext uri="{FF2B5EF4-FFF2-40B4-BE49-F238E27FC236}">
                <a16:creationId xmlns:a16="http://schemas.microsoft.com/office/drawing/2014/main" id="{7B170581-9DBB-19BD-9484-95F5AADD308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30417" y="3959639"/>
            <a:ext cx="659272" cy="6592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93790" y="716875"/>
            <a:ext cx="1999298" cy="343614"/>
          </a:xfrm>
          <a:prstGeom prst="roundRect">
            <a:avLst>
              <a:gd name="adj" fmla="val 18853"/>
            </a:avLst>
          </a:prstGeom>
          <a:solidFill>
            <a:srgbClr val="EEDDDD"/>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9399" y="811530"/>
            <a:ext cx="154186" cy="154186"/>
          </a:xfrm>
          <a:prstGeom prst="rect">
            <a:avLst/>
          </a:prstGeom>
        </p:spPr>
      </p:pic>
      <p:sp>
        <p:nvSpPr>
          <p:cNvPr id="4" name="Text 1"/>
          <p:cNvSpPr/>
          <p:nvPr/>
        </p:nvSpPr>
        <p:spPr>
          <a:xfrm>
            <a:off x="1140619" y="774621"/>
            <a:ext cx="1536859" cy="228124"/>
          </a:xfrm>
          <a:prstGeom prst="rect">
            <a:avLst/>
          </a:prstGeom>
          <a:noFill/>
          <a:ln/>
        </p:spPr>
        <p:txBody>
          <a:bodyPr wrap="none" lIns="0" tIns="0" rIns="0" bIns="0" rtlCol="0" anchor="t"/>
          <a:lstStyle/>
          <a:p>
            <a:pPr marL="0" indent="0" algn="l">
              <a:lnSpc>
                <a:spcPts val="1750"/>
              </a:lnSpc>
              <a:buNone/>
            </a:pPr>
            <a:r>
              <a:rPr lang="en-US" sz="1200" dirty="0">
                <a:solidFill>
                  <a:srgbClr val="6F655D"/>
                </a:solidFill>
                <a:latin typeface="Public Sans" pitchFamily="34" charset="0"/>
                <a:ea typeface="Public Sans" pitchFamily="34" charset="-122"/>
                <a:cs typeface="Public Sans" pitchFamily="34" charset="-120"/>
              </a:rPr>
              <a:t>CHANNEL ANALYSIS</a:t>
            </a:r>
            <a:endParaRPr lang="en-US" sz="1200" dirty="0"/>
          </a:p>
        </p:txBody>
      </p:sp>
      <p:sp>
        <p:nvSpPr>
          <p:cNvPr id="5" name="Text 2"/>
          <p:cNvSpPr/>
          <p:nvPr/>
        </p:nvSpPr>
        <p:spPr>
          <a:xfrm>
            <a:off x="793790" y="1125974"/>
            <a:ext cx="12767786" cy="602456"/>
          </a:xfrm>
          <a:prstGeom prst="rect">
            <a:avLst/>
          </a:prstGeom>
          <a:noFill/>
          <a:ln/>
        </p:spPr>
        <p:txBody>
          <a:bodyPr wrap="none" lIns="0" tIns="0" rIns="0" bIns="0" rtlCol="0" anchor="t"/>
          <a:lstStyle/>
          <a:p>
            <a:pPr marL="0" indent="0" algn="l">
              <a:lnSpc>
                <a:spcPts val="4700"/>
              </a:lnSpc>
              <a:buNone/>
            </a:pPr>
            <a:r>
              <a:rPr lang="en-US" sz="3750" dirty="0">
                <a:solidFill>
                  <a:srgbClr val="4B6981"/>
                </a:solidFill>
                <a:latin typeface="Playfair Display Semi Bold" pitchFamily="34" charset="0"/>
                <a:ea typeface="Playfair Display Semi Bold" pitchFamily="34" charset="-122"/>
                <a:cs typeface="Playfair Display Semi Bold" pitchFamily="34" charset="-120"/>
              </a:rPr>
              <a:t>Where Our Revenue Comes From – Channel &amp; Geography</a:t>
            </a:r>
            <a:endParaRPr lang="en-US" sz="3750" dirty="0"/>
          </a:p>
        </p:txBody>
      </p:sp>
      <p:sp>
        <p:nvSpPr>
          <p:cNvPr id="6" name="Text 3"/>
          <p:cNvSpPr/>
          <p:nvPr/>
        </p:nvSpPr>
        <p:spPr>
          <a:xfrm>
            <a:off x="793790" y="2138005"/>
            <a:ext cx="4059317" cy="361474"/>
          </a:xfrm>
          <a:prstGeom prst="rect">
            <a:avLst/>
          </a:prstGeom>
          <a:noFill/>
          <a:ln/>
        </p:spPr>
        <p:txBody>
          <a:bodyPr wrap="none" lIns="0" tIns="0" rIns="0" bIns="0" rtlCol="0" anchor="t"/>
          <a:lstStyle/>
          <a:p>
            <a:pPr marL="0" indent="0" algn="l">
              <a:lnSpc>
                <a:spcPts val="2800"/>
              </a:lnSpc>
              <a:buNone/>
            </a:pPr>
            <a:r>
              <a:rPr lang="en-US" sz="2250" dirty="0">
                <a:solidFill>
                  <a:srgbClr val="4B6981"/>
                </a:solidFill>
                <a:latin typeface="Playfair Display Semi Bold" pitchFamily="34" charset="0"/>
                <a:ea typeface="Playfair Display Semi Bold" pitchFamily="34" charset="-122"/>
                <a:cs typeface="Playfair Display Semi Bold" pitchFamily="34" charset="-120"/>
              </a:rPr>
              <a:t>Online-First Model Confirmed</a:t>
            </a:r>
            <a:endParaRPr lang="en-US" sz="2250" dirty="0"/>
          </a:p>
        </p:txBody>
      </p:sp>
      <p:sp>
        <p:nvSpPr>
          <p:cNvPr id="7" name="Text 4"/>
          <p:cNvSpPr/>
          <p:nvPr/>
        </p:nvSpPr>
        <p:spPr>
          <a:xfrm>
            <a:off x="793790" y="2663309"/>
            <a:ext cx="8583454" cy="855821"/>
          </a:xfrm>
          <a:prstGeom prst="rect">
            <a:avLst/>
          </a:prstGeom>
          <a:noFill/>
          <a:ln/>
        </p:spPr>
        <p:txBody>
          <a:bodyPr wrap="square" lIns="0" tIns="0" rIns="0" bIns="0" rtlCol="0" anchor="t"/>
          <a:lstStyle/>
          <a:p>
            <a:pPr marL="0" indent="0" algn="l">
              <a:lnSpc>
                <a:spcPts val="2200"/>
              </a:lnSpc>
              <a:buNone/>
            </a:pPr>
            <a:r>
              <a:rPr lang="en-US" sz="1500" dirty="0">
                <a:solidFill>
                  <a:srgbClr val="6F655D"/>
                </a:solidFill>
                <a:latin typeface="Public Sans" pitchFamily="34" charset="0"/>
                <a:ea typeface="Public Sans" pitchFamily="34" charset="-122"/>
                <a:cs typeface="Public Sans" pitchFamily="34" charset="-120"/>
              </a:rPr>
              <a:t>Online channels generate approximately </a:t>
            </a:r>
            <a:r>
              <a:rPr lang="en-US" sz="1500" b="1" dirty="0">
                <a:solidFill>
                  <a:srgbClr val="6F655D"/>
                </a:solidFill>
                <a:latin typeface="Public Sans" pitchFamily="34" charset="0"/>
                <a:ea typeface="Public Sans" pitchFamily="34" charset="-122"/>
                <a:cs typeface="Public Sans" pitchFamily="34" charset="-120"/>
              </a:rPr>
              <a:t>$13.78M</a:t>
            </a:r>
            <a:r>
              <a:rPr lang="en-US" sz="1500" dirty="0">
                <a:solidFill>
                  <a:srgbClr val="6F655D"/>
                </a:solidFill>
                <a:latin typeface="Public Sans" pitchFamily="34" charset="0"/>
                <a:ea typeface="Public Sans" pitchFamily="34" charset="-122"/>
                <a:cs typeface="Public Sans" pitchFamily="34" charset="-120"/>
              </a:rPr>
              <a:t>, significantly outperforming any single physical city location. Major cities like Houston, Chicago, San Francisco, Los Angeles, and New York each contribute around $1.3M.</a:t>
            </a:r>
            <a:endParaRPr lang="en-US" sz="1500" dirty="0"/>
          </a:p>
        </p:txBody>
      </p:sp>
      <p:sp>
        <p:nvSpPr>
          <p:cNvPr id="8" name="Text 5"/>
          <p:cNvSpPr/>
          <p:nvPr/>
        </p:nvSpPr>
        <p:spPr>
          <a:xfrm>
            <a:off x="793790" y="3666530"/>
            <a:ext cx="8583454" cy="570548"/>
          </a:xfrm>
          <a:prstGeom prst="rect">
            <a:avLst/>
          </a:prstGeom>
          <a:noFill/>
          <a:ln/>
        </p:spPr>
        <p:txBody>
          <a:bodyPr wrap="square" lIns="0" tIns="0" rIns="0" bIns="0" rtlCol="0" anchor="t"/>
          <a:lstStyle/>
          <a:p>
            <a:pPr marL="0" indent="0" algn="l">
              <a:lnSpc>
                <a:spcPts val="2200"/>
              </a:lnSpc>
              <a:buNone/>
            </a:pPr>
            <a:r>
              <a:rPr lang="en-US" sz="1500" dirty="0">
                <a:solidFill>
                  <a:srgbClr val="6F655D"/>
                </a:solidFill>
                <a:latin typeface="Public Sans" pitchFamily="34" charset="0"/>
                <a:ea typeface="Public Sans" pitchFamily="34" charset="-122"/>
                <a:cs typeface="Public Sans" pitchFamily="34" charset="-120"/>
              </a:rPr>
              <a:t>This confirms digital is not a support channel. Online platforms should lead our experimentation, personalization, and UX investments.</a:t>
            </a:r>
            <a:endParaRPr lang="en-US" sz="1500" dirty="0"/>
          </a:p>
        </p:txBody>
      </p:sp>
      <p:sp>
        <p:nvSpPr>
          <p:cNvPr id="9" name="Text 6"/>
          <p:cNvSpPr/>
          <p:nvPr/>
        </p:nvSpPr>
        <p:spPr>
          <a:xfrm>
            <a:off x="793790" y="4400907"/>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4B6981"/>
                </a:solidFill>
                <a:latin typeface="Playfair Display Semi Bold" pitchFamily="34" charset="0"/>
                <a:ea typeface="Playfair Display Semi Bold" pitchFamily="34" charset="-122"/>
                <a:cs typeface="Playfair Display Semi Bold" pitchFamily="34" charset="-120"/>
              </a:rPr>
              <a:t>Growth Trajectory</a:t>
            </a:r>
            <a:endParaRPr lang="en-US" sz="1850" dirty="0"/>
          </a:p>
        </p:txBody>
      </p:sp>
      <p:sp>
        <p:nvSpPr>
          <p:cNvPr id="10" name="Text 7"/>
          <p:cNvSpPr/>
          <p:nvPr/>
        </p:nvSpPr>
        <p:spPr>
          <a:xfrm>
            <a:off x="793790" y="4865965"/>
            <a:ext cx="8583454" cy="570548"/>
          </a:xfrm>
          <a:prstGeom prst="rect">
            <a:avLst/>
          </a:prstGeom>
          <a:noFill/>
          <a:ln/>
        </p:spPr>
        <p:txBody>
          <a:bodyPr wrap="square" lIns="0" tIns="0" rIns="0" bIns="0" rtlCol="0" anchor="t"/>
          <a:lstStyle/>
          <a:p>
            <a:pPr marL="0" indent="0" algn="l">
              <a:lnSpc>
                <a:spcPts val="2200"/>
              </a:lnSpc>
              <a:buNone/>
            </a:pPr>
            <a:r>
              <a:rPr lang="en-US" sz="1500" dirty="0">
                <a:solidFill>
                  <a:srgbClr val="6F655D"/>
                </a:solidFill>
                <a:latin typeface="Public Sans" pitchFamily="34" charset="0"/>
                <a:ea typeface="Public Sans" pitchFamily="34" charset="-122"/>
                <a:cs typeface="Public Sans" pitchFamily="34" charset="-120"/>
              </a:rPr>
              <a:t>Revenue from 2021–2025 ramps from near-zero to high six- and seven-figure values, demonstrating strong growth and platform scalability.</a:t>
            </a:r>
            <a:endParaRPr lang="en-US" sz="1500" dirty="0"/>
          </a:p>
        </p:txBody>
      </p:sp>
      <p:sp>
        <p:nvSpPr>
          <p:cNvPr id="11" name="Shape 8"/>
          <p:cNvSpPr/>
          <p:nvPr/>
        </p:nvSpPr>
        <p:spPr>
          <a:xfrm>
            <a:off x="793790" y="5620822"/>
            <a:ext cx="8583454" cy="1311473"/>
          </a:xfrm>
          <a:prstGeom prst="roundRect">
            <a:avLst>
              <a:gd name="adj" fmla="val 6175"/>
            </a:avLst>
          </a:prstGeom>
          <a:solidFill>
            <a:srgbClr val="E6CCCC"/>
          </a:solidFill>
          <a:ln/>
        </p:spPr>
      </p:sp>
      <p:pic>
        <p:nvPicPr>
          <p:cNvPr id="12" name="Image 1" descr="preencode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6552" y="5898713"/>
            <a:ext cx="240983" cy="192762"/>
          </a:xfrm>
          <a:prstGeom prst="rect">
            <a:avLst/>
          </a:prstGeom>
        </p:spPr>
      </p:pic>
      <p:sp>
        <p:nvSpPr>
          <p:cNvPr id="13" name="Text 9"/>
          <p:cNvSpPr/>
          <p:nvPr/>
        </p:nvSpPr>
        <p:spPr>
          <a:xfrm>
            <a:off x="1420297" y="5832753"/>
            <a:ext cx="7764185" cy="855821"/>
          </a:xfrm>
          <a:prstGeom prst="rect">
            <a:avLst/>
          </a:prstGeom>
          <a:noFill/>
          <a:ln/>
        </p:spPr>
        <p:txBody>
          <a:bodyPr wrap="square" lIns="0" tIns="0" rIns="0" bIns="0" rtlCol="0" anchor="t"/>
          <a:lstStyle/>
          <a:p>
            <a:pPr marL="0" indent="0" algn="l">
              <a:lnSpc>
                <a:spcPts val="2200"/>
              </a:lnSpc>
              <a:buNone/>
            </a:pPr>
            <a:r>
              <a:rPr lang="en-US" sz="1500" b="1" dirty="0">
                <a:solidFill>
                  <a:srgbClr val="000000"/>
                </a:solidFill>
                <a:latin typeface="Public Sans" pitchFamily="34" charset="0"/>
                <a:ea typeface="Public Sans" pitchFamily="34" charset="-122"/>
                <a:cs typeface="Public Sans" pitchFamily="34" charset="-120"/>
              </a:rPr>
              <a:t>PM Priority:</a:t>
            </a:r>
            <a:r>
              <a:rPr lang="en-US" sz="1500" dirty="0">
                <a:solidFill>
                  <a:srgbClr val="000000"/>
                </a:solidFill>
                <a:latin typeface="Public Sans" pitchFamily="34" charset="0"/>
                <a:ea typeface="Public Sans" pitchFamily="34" charset="-122"/>
                <a:cs typeface="Public Sans" pitchFamily="34" charset="-120"/>
              </a:rPr>
              <a:t> Focus on the online journey from discovery to checkout and post-purchase, then fine-tune by location to align marketing and inventory with high-performing regions.</a:t>
            </a:r>
            <a:endParaRPr lang="en-US" sz="1500" dirty="0"/>
          </a:p>
        </p:txBody>
      </p:sp>
      <p:pic>
        <p:nvPicPr>
          <p:cNvPr id="14" name="Image 2" descr="preencode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603230" y="2158484"/>
            <a:ext cx="2492812" cy="2492812"/>
          </a:xfrm>
          <a:prstGeom prst="rect">
            <a:avLst/>
          </a:prstGeom>
        </p:spPr>
      </p:pic>
      <p:pic>
        <p:nvPicPr>
          <p:cNvPr id="15" name="Image 3" descr="preencode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603230" y="4835604"/>
            <a:ext cx="2492812" cy="2492812"/>
          </a:xfrm>
          <a:prstGeom prst="rect">
            <a:avLst/>
          </a:prstGeom>
        </p:spPr>
      </p:pic>
      <p:pic>
        <p:nvPicPr>
          <p:cNvPr id="16" name="Image 2" descr="preencoded.png">
            <a:hlinkClick r:id="rId8"/>
            <a:extLst>
              <a:ext uri="{FF2B5EF4-FFF2-40B4-BE49-F238E27FC236}">
                <a16:creationId xmlns:a16="http://schemas.microsoft.com/office/drawing/2014/main" id="{88185375-CE92-293C-86D0-4C5E5B9CF01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520010" y="7540785"/>
            <a:ext cx="2985968" cy="6237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844034"/>
            <a:ext cx="1960840" cy="292418"/>
          </a:xfrm>
          <a:prstGeom prst="roundRect">
            <a:avLst>
              <a:gd name="adj" fmla="val 19548"/>
            </a:avLst>
          </a:prstGeom>
          <a:solidFill>
            <a:srgbClr val="EEDDDD"/>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826" y="922139"/>
            <a:ext cx="136088" cy="136088"/>
          </a:xfrm>
          <a:prstGeom prst="rect">
            <a:avLst/>
          </a:prstGeom>
        </p:spPr>
      </p:pic>
      <p:sp>
        <p:nvSpPr>
          <p:cNvPr id="4" name="Text 1"/>
          <p:cNvSpPr/>
          <p:nvPr/>
        </p:nvSpPr>
        <p:spPr>
          <a:xfrm>
            <a:off x="1099899" y="894993"/>
            <a:ext cx="1552694" cy="190500"/>
          </a:xfrm>
          <a:prstGeom prst="rect">
            <a:avLst/>
          </a:prstGeom>
          <a:noFill/>
          <a:ln/>
        </p:spPr>
        <p:txBody>
          <a:bodyPr wrap="none" lIns="0" tIns="0" rIns="0" bIns="0" rtlCol="0" anchor="t"/>
          <a:lstStyle/>
          <a:p>
            <a:pPr marL="0" indent="0" algn="l">
              <a:lnSpc>
                <a:spcPts val="1500"/>
              </a:lnSpc>
              <a:buNone/>
            </a:pPr>
            <a:r>
              <a:rPr lang="en-US" sz="1050" dirty="0">
                <a:solidFill>
                  <a:srgbClr val="6F655D"/>
                </a:solidFill>
                <a:latin typeface="Public Sans" pitchFamily="34" charset="0"/>
                <a:ea typeface="Public Sans" pitchFamily="34" charset="-122"/>
                <a:cs typeface="Public Sans" pitchFamily="34" charset="-120"/>
              </a:rPr>
              <a:t>PRODUCT EXCELLENCE</a:t>
            </a:r>
            <a:endParaRPr lang="en-US" sz="1050" dirty="0"/>
          </a:p>
        </p:txBody>
      </p:sp>
      <p:sp>
        <p:nvSpPr>
          <p:cNvPr id="5" name="Text 2"/>
          <p:cNvSpPr/>
          <p:nvPr/>
        </p:nvSpPr>
        <p:spPr>
          <a:xfrm>
            <a:off x="793790" y="1187410"/>
            <a:ext cx="10727531" cy="531614"/>
          </a:xfrm>
          <a:prstGeom prst="rect">
            <a:avLst/>
          </a:prstGeom>
          <a:noFill/>
          <a:ln/>
        </p:spPr>
        <p:txBody>
          <a:bodyPr wrap="none" lIns="0" tIns="0" rIns="0" bIns="0" rtlCol="0" anchor="t"/>
          <a:lstStyle/>
          <a:p>
            <a:pPr marL="0" indent="0" algn="l">
              <a:lnSpc>
                <a:spcPts val="4150"/>
              </a:lnSpc>
              <a:buNone/>
            </a:pPr>
            <a:r>
              <a:rPr lang="en-US" sz="3300" dirty="0">
                <a:solidFill>
                  <a:srgbClr val="4B6981"/>
                </a:solidFill>
                <a:latin typeface="Playfair Display Semi Bold" pitchFamily="34" charset="0"/>
                <a:ea typeface="Playfair Display Semi Bold" pitchFamily="34" charset="-122"/>
                <a:cs typeface="Playfair Display Semi Bold" pitchFamily="34" charset="-120"/>
              </a:rPr>
              <a:t>Hero Products, Key Customers &amp; Customer Experience</a:t>
            </a:r>
            <a:endParaRPr lang="en-US" sz="3300" dirty="0"/>
          </a:p>
        </p:txBody>
      </p:sp>
      <p:sp>
        <p:nvSpPr>
          <p:cNvPr id="6" name="Shape 3"/>
          <p:cNvSpPr/>
          <p:nvPr/>
        </p:nvSpPr>
        <p:spPr>
          <a:xfrm>
            <a:off x="793790" y="1910358"/>
            <a:ext cx="4262557" cy="2148245"/>
          </a:xfrm>
          <a:prstGeom prst="roundRect">
            <a:avLst>
              <a:gd name="adj" fmla="val 3326"/>
            </a:avLst>
          </a:prstGeom>
          <a:solidFill>
            <a:srgbClr val="FFFAF6"/>
          </a:solidFill>
          <a:ln w="22860">
            <a:solidFill>
              <a:srgbClr val="E1C2C2"/>
            </a:solidFill>
            <a:prstDash val="solid"/>
          </a:ln>
          <a:effectLst>
            <a:outerShdw dist="15240" dir="2700000" algn="bl" rotWithShape="0">
              <a:srgbClr val="E1C2C2">
                <a:alpha val="100000"/>
              </a:srgbClr>
            </a:outerShdw>
          </a:effectLst>
        </p:spPr>
      </p:sp>
      <p:sp>
        <p:nvSpPr>
          <p:cNvPr id="7" name="Shape 4"/>
          <p:cNvSpPr/>
          <p:nvPr/>
        </p:nvSpPr>
        <p:spPr>
          <a:xfrm>
            <a:off x="816650" y="1933218"/>
            <a:ext cx="4216837" cy="510302"/>
          </a:xfrm>
          <a:prstGeom prst="roundRect">
            <a:avLst>
              <a:gd name="adj" fmla="val 8626"/>
            </a:avLst>
          </a:prstGeom>
          <a:solidFill>
            <a:srgbClr val="E1C2C2">
              <a:alpha val="50000"/>
            </a:srgbClr>
          </a:solidFill>
          <a:ln/>
          <a:effectLst>
            <a:outerShdw dist="15240" dir="2700000" algn="bl" rotWithShape="0">
              <a:srgbClr val="C7A8A8">
                <a:alpha val="100000"/>
              </a:srgbClr>
            </a:outerShdw>
          </a:effectLst>
        </p:spPr>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97493" y="2056924"/>
            <a:ext cx="255151" cy="255151"/>
          </a:xfrm>
          <a:prstGeom prst="rect">
            <a:avLst/>
          </a:prstGeom>
        </p:spPr>
      </p:pic>
      <p:sp>
        <p:nvSpPr>
          <p:cNvPr id="9" name="Text 5"/>
          <p:cNvSpPr/>
          <p:nvPr/>
        </p:nvSpPr>
        <p:spPr>
          <a:xfrm>
            <a:off x="986671" y="2571036"/>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6F655D"/>
                </a:solidFill>
                <a:latin typeface="Playfair Display Semi Bold" pitchFamily="34" charset="0"/>
                <a:ea typeface="Playfair Display Semi Bold" pitchFamily="34" charset="-122"/>
                <a:cs typeface="Playfair Display Semi Bold" pitchFamily="34" charset="-120"/>
              </a:rPr>
              <a:t>Furniture Leaders</a:t>
            </a:r>
            <a:endParaRPr lang="en-US" sz="1650" dirty="0"/>
          </a:p>
        </p:txBody>
      </p:sp>
      <p:sp>
        <p:nvSpPr>
          <p:cNvPr id="10" name="Text 6"/>
          <p:cNvSpPr/>
          <p:nvPr/>
        </p:nvSpPr>
        <p:spPr>
          <a:xfrm>
            <a:off x="986671" y="2913221"/>
            <a:ext cx="3876794" cy="714375"/>
          </a:xfrm>
          <a:prstGeom prst="rect">
            <a:avLst/>
          </a:prstGeom>
          <a:noFill/>
          <a:ln/>
        </p:spPr>
        <p:txBody>
          <a:bodyPr wrap="square" lIns="0" tIns="0" rIns="0" bIns="0" rtlCol="0" anchor="t"/>
          <a:lstStyle/>
          <a:p>
            <a:pPr marL="0" indent="0" algn="l">
              <a:lnSpc>
                <a:spcPts val="1850"/>
              </a:lnSpc>
              <a:buNone/>
            </a:pPr>
            <a:r>
              <a:rPr lang="en-US" sz="1300" dirty="0">
                <a:solidFill>
                  <a:srgbClr val="6F655D"/>
                </a:solidFill>
                <a:latin typeface="Public Sans" pitchFamily="34" charset="0"/>
                <a:ea typeface="Public Sans" pitchFamily="34" charset="-122"/>
                <a:cs typeface="Public Sans" pitchFamily="34" charset="-120"/>
              </a:rPr>
              <a:t>Bed Frame, Office Desk, Sofa, Bookshelf, and Dining Table each contribute $0.89M–$1.37M in revenue.</a:t>
            </a:r>
            <a:endParaRPr lang="en-US" sz="1300" dirty="0"/>
          </a:p>
        </p:txBody>
      </p:sp>
      <p:sp>
        <p:nvSpPr>
          <p:cNvPr id="11" name="Shape 7"/>
          <p:cNvSpPr/>
          <p:nvPr/>
        </p:nvSpPr>
        <p:spPr>
          <a:xfrm>
            <a:off x="5183862" y="1910358"/>
            <a:ext cx="4262557" cy="2148245"/>
          </a:xfrm>
          <a:prstGeom prst="roundRect">
            <a:avLst>
              <a:gd name="adj" fmla="val 3326"/>
            </a:avLst>
          </a:prstGeom>
          <a:solidFill>
            <a:srgbClr val="FFFAF6"/>
          </a:solidFill>
          <a:ln w="22860">
            <a:solidFill>
              <a:srgbClr val="CCC4EC"/>
            </a:solidFill>
            <a:prstDash val="solid"/>
          </a:ln>
          <a:effectLst>
            <a:outerShdw dist="15240" dir="2700000" algn="bl" rotWithShape="0">
              <a:srgbClr val="CCC4EC">
                <a:alpha val="100000"/>
              </a:srgbClr>
            </a:outerShdw>
          </a:effectLst>
        </p:spPr>
      </p:sp>
      <p:sp>
        <p:nvSpPr>
          <p:cNvPr id="12" name="Shape 8"/>
          <p:cNvSpPr/>
          <p:nvPr/>
        </p:nvSpPr>
        <p:spPr>
          <a:xfrm>
            <a:off x="5206722" y="1933218"/>
            <a:ext cx="4216837" cy="510302"/>
          </a:xfrm>
          <a:prstGeom prst="roundRect">
            <a:avLst>
              <a:gd name="adj" fmla="val 8626"/>
            </a:avLst>
          </a:prstGeom>
          <a:solidFill>
            <a:srgbClr val="CCC4EC">
              <a:alpha val="50000"/>
            </a:srgbClr>
          </a:solidFill>
          <a:ln/>
          <a:effectLst>
            <a:outerShdw dist="15240" dir="2700000" algn="bl" rotWithShape="0">
              <a:srgbClr val="B2AAD2">
                <a:alpha val="100000"/>
              </a:srgbClr>
            </a:outerShdw>
          </a:effectLst>
        </p:spPr>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87565" y="2056924"/>
            <a:ext cx="255151" cy="255151"/>
          </a:xfrm>
          <a:prstGeom prst="rect">
            <a:avLst/>
          </a:prstGeom>
        </p:spPr>
      </p:pic>
      <p:sp>
        <p:nvSpPr>
          <p:cNvPr id="14" name="Text 9"/>
          <p:cNvSpPr/>
          <p:nvPr/>
        </p:nvSpPr>
        <p:spPr>
          <a:xfrm>
            <a:off x="5376743" y="2571036"/>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6F655D"/>
                </a:solidFill>
                <a:latin typeface="Playfair Display Semi Bold" pitchFamily="34" charset="0"/>
                <a:ea typeface="Playfair Display Semi Bold" pitchFamily="34" charset="-122"/>
                <a:cs typeface="Playfair Display Semi Bold" pitchFamily="34" charset="-120"/>
              </a:rPr>
              <a:t>Electronics Portfolio</a:t>
            </a:r>
            <a:endParaRPr lang="en-US" sz="1650" dirty="0"/>
          </a:p>
        </p:txBody>
      </p:sp>
      <p:sp>
        <p:nvSpPr>
          <p:cNvPr id="15" name="Text 10"/>
          <p:cNvSpPr/>
          <p:nvPr/>
        </p:nvSpPr>
        <p:spPr>
          <a:xfrm>
            <a:off x="5376743" y="2913221"/>
            <a:ext cx="3876794" cy="714375"/>
          </a:xfrm>
          <a:prstGeom prst="rect">
            <a:avLst/>
          </a:prstGeom>
          <a:noFill/>
          <a:ln/>
        </p:spPr>
        <p:txBody>
          <a:bodyPr wrap="square" lIns="0" tIns="0" rIns="0" bIns="0" rtlCol="0" anchor="t"/>
          <a:lstStyle/>
          <a:p>
            <a:pPr marL="0" indent="0" algn="l">
              <a:lnSpc>
                <a:spcPts val="1850"/>
              </a:lnSpc>
              <a:buNone/>
            </a:pPr>
            <a:r>
              <a:rPr lang="en-US" sz="1300" dirty="0">
                <a:solidFill>
                  <a:srgbClr val="6F655D"/>
                </a:solidFill>
                <a:latin typeface="Public Sans" pitchFamily="34" charset="0"/>
                <a:ea typeface="Public Sans" pitchFamily="34" charset="-122"/>
                <a:cs typeface="Public Sans" pitchFamily="34" charset="-120"/>
              </a:rPr>
              <a:t>Xiaomi Mi 12, OnePlus 10, iPhone 13, Google Pixel 6, and HP Spectre drive substantial revenue across categories.</a:t>
            </a:r>
            <a:endParaRPr lang="en-US" sz="1300" dirty="0"/>
          </a:p>
        </p:txBody>
      </p:sp>
      <p:sp>
        <p:nvSpPr>
          <p:cNvPr id="16" name="Shape 11"/>
          <p:cNvSpPr/>
          <p:nvPr/>
        </p:nvSpPr>
        <p:spPr>
          <a:xfrm>
            <a:off x="9573935" y="1910358"/>
            <a:ext cx="4262557" cy="2148245"/>
          </a:xfrm>
          <a:prstGeom prst="roundRect">
            <a:avLst>
              <a:gd name="adj" fmla="val 3326"/>
            </a:avLst>
          </a:prstGeom>
          <a:solidFill>
            <a:srgbClr val="FFFAF6"/>
          </a:solidFill>
          <a:ln w="22860">
            <a:solidFill>
              <a:srgbClr val="B4DAE4"/>
            </a:solidFill>
            <a:prstDash val="solid"/>
          </a:ln>
          <a:effectLst>
            <a:outerShdw dist="15240" dir="2700000" algn="bl" rotWithShape="0">
              <a:srgbClr val="B4DAE4">
                <a:alpha val="100000"/>
              </a:srgbClr>
            </a:outerShdw>
          </a:effectLst>
        </p:spPr>
      </p:sp>
      <p:sp>
        <p:nvSpPr>
          <p:cNvPr id="17" name="Shape 12"/>
          <p:cNvSpPr/>
          <p:nvPr/>
        </p:nvSpPr>
        <p:spPr>
          <a:xfrm>
            <a:off x="9596795" y="1933218"/>
            <a:ext cx="4216837" cy="510302"/>
          </a:xfrm>
          <a:prstGeom prst="roundRect">
            <a:avLst>
              <a:gd name="adj" fmla="val 8626"/>
            </a:avLst>
          </a:prstGeom>
          <a:solidFill>
            <a:srgbClr val="B4DAE4">
              <a:alpha val="50000"/>
            </a:srgbClr>
          </a:solidFill>
          <a:ln/>
          <a:effectLst>
            <a:outerShdw dist="15240" dir="2700000" algn="bl" rotWithShape="0">
              <a:srgbClr val="9AC0CA">
                <a:alpha val="100000"/>
              </a:srgbClr>
            </a:outerShdw>
          </a:effectLst>
        </p:spPr>
      </p:sp>
      <p:pic>
        <p:nvPicPr>
          <p:cNvPr id="18"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77637" y="2056924"/>
            <a:ext cx="255151" cy="255151"/>
          </a:xfrm>
          <a:prstGeom prst="rect">
            <a:avLst/>
          </a:prstGeom>
        </p:spPr>
      </p:pic>
      <p:sp>
        <p:nvSpPr>
          <p:cNvPr id="19" name="Text 13"/>
          <p:cNvSpPr/>
          <p:nvPr/>
        </p:nvSpPr>
        <p:spPr>
          <a:xfrm>
            <a:off x="9766816" y="2571036"/>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6F655D"/>
                </a:solidFill>
                <a:latin typeface="Playfair Display Semi Bold" pitchFamily="34" charset="0"/>
                <a:ea typeface="Playfair Display Semi Bold" pitchFamily="34" charset="-122"/>
                <a:cs typeface="Playfair Display Semi Bold" pitchFamily="34" charset="-120"/>
              </a:rPr>
              <a:t>VIP Customer Cohort</a:t>
            </a:r>
            <a:endParaRPr lang="en-US" sz="1650" dirty="0"/>
          </a:p>
        </p:txBody>
      </p:sp>
      <p:sp>
        <p:nvSpPr>
          <p:cNvPr id="20" name="Text 14"/>
          <p:cNvSpPr/>
          <p:nvPr/>
        </p:nvSpPr>
        <p:spPr>
          <a:xfrm>
            <a:off x="9766816" y="2913221"/>
            <a:ext cx="3876794" cy="952500"/>
          </a:xfrm>
          <a:prstGeom prst="rect">
            <a:avLst/>
          </a:prstGeom>
          <a:noFill/>
          <a:ln/>
        </p:spPr>
        <p:txBody>
          <a:bodyPr wrap="square" lIns="0" tIns="0" rIns="0" bIns="0" rtlCol="0" anchor="t"/>
          <a:lstStyle/>
          <a:p>
            <a:pPr marL="0" indent="0" algn="l">
              <a:lnSpc>
                <a:spcPts val="1850"/>
              </a:lnSpc>
              <a:buNone/>
            </a:pPr>
            <a:r>
              <a:rPr lang="en-US" sz="1300" dirty="0">
                <a:solidFill>
                  <a:srgbClr val="6F655D"/>
                </a:solidFill>
                <a:latin typeface="Public Sans" pitchFamily="34" charset="0"/>
                <a:ea typeface="Public Sans" pitchFamily="34" charset="-122"/>
                <a:cs typeface="Public Sans" pitchFamily="34" charset="-120"/>
              </a:rPr>
              <a:t>Top 10 customers generate $872,420 in net revenue with 522 items – a highly profitable segment deserving loyalty programs and premium support.</a:t>
            </a:r>
            <a:endParaRPr lang="en-US" sz="1300" dirty="0"/>
          </a:p>
        </p:txBody>
      </p:sp>
      <p:sp>
        <p:nvSpPr>
          <p:cNvPr id="21" name="Shape 15"/>
          <p:cNvSpPr/>
          <p:nvPr/>
        </p:nvSpPr>
        <p:spPr>
          <a:xfrm>
            <a:off x="793790" y="4287109"/>
            <a:ext cx="13042821" cy="28813"/>
          </a:xfrm>
          <a:prstGeom prst="rect">
            <a:avLst/>
          </a:prstGeom>
          <a:solidFill>
            <a:srgbClr val="6F655D">
              <a:alpha val="50000"/>
            </a:srgbClr>
          </a:solidFill>
          <a:ln/>
        </p:spPr>
      </p:sp>
      <p:sp>
        <p:nvSpPr>
          <p:cNvPr id="22" name="Text 16"/>
          <p:cNvSpPr/>
          <p:nvPr/>
        </p:nvSpPr>
        <p:spPr>
          <a:xfrm>
            <a:off x="793790" y="4507230"/>
            <a:ext cx="3763089" cy="318849"/>
          </a:xfrm>
          <a:prstGeom prst="rect">
            <a:avLst/>
          </a:prstGeom>
          <a:noFill/>
          <a:ln/>
        </p:spPr>
        <p:txBody>
          <a:bodyPr wrap="none" lIns="0" tIns="0" rIns="0" bIns="0" rtlCol="0" anchor="t"/>
          <a:lstStyle/>
          <a:p>
            <a:pPr marL="0" indent="0" algn="l">
              <a:lnSpc>
                <a:spcPts val="2500"/>
              </a:lnSpc>
              <a:buNone/>
            </a:pPr>
            <a:r>
              <a:rPr lang="en-US" sz="2000" dirty="0">
                <a:solidFill>
                  <a:srgbClr val="4B6981"/>
                </a:solidFill>
                <a:latin typeface="Playfair Display Semi Bold" pitchFamily="34" charset="0"/>
                <a:ea typeface="Playfair Display Semi Bold" pitchFamily="34" charset="-122"/>
                <a:cs typeface="Playfair Display Semi Bold" pitchFamily="34" charset="-120"/>
              </a:rPr>
              <a:t>Category Performance Snapshot</a:t>
            </a:r>
            <a:endParaRPr lang="en-US" sz="2000" dirty="0"/>
          </a:p>
        </p:txBody>
      </p:sp>
      <p:sp>
        <p:nvSpPr>
          <p:cNvPr id="23" name="Text 17"/>
          <p:cNvSpPr/>
          <p:nvPr/>
        </p:nvSpPr>
        <p:spPr>
          <a:xfrm>
            <a:off x="793790" y="5144929"/>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4B6981"/>
                </a:solidFill>
                <a:latin typeface="Playfair Display Semi Bold" pitchFamily="34" charset="0"/>
                <a:ea typeface="Playfair Display Semi Bold" pitchFamily="34" charset="-122"/>
                <a:cs typeface="Playfair Display Semi Bold" pitchFamily="34" charset="-120"/>
              </a:rPr>
              <a:t>High Performers</a:t>
            </a:r>
            <a:endParaRPr lang="en-US" sz="1650" dirty="0"/>
          </a:p>
        </p:txBody>
      </p:sp>
      <p:sp>
        <p:nvSpPr>
          <p:cNvPr id="24" name="Text 18"/>
          <p:cNvSpPr/>
          <p:nvPr/>
        </p:nvSpPr>
        <p:spPr>
          <a:xfrm>
            <a:off x="793790" y="5538192"/>
            <a:ext cx="6313884" cy="238125"/>
          </a:xfrm>
          <a:prstGeom prst="rect">
            <a:avLst/>
          </a:prstGeom>
          <a:noFill/>
          <a:ln/>
        </p:spPr>
        <p:txBody>
          <a:bodyPr wrap="none" lIns="0" tIns="0" rIns="0" bIns="0" rtlCol="0" anchor="t"/>
          <a:lstStyle/>
          <a:p>
            <a:pPr marL="342900" indent="-342900" algn="l">
              <a:lnSpc>
                <a:spcPts val="1850"/>
              </a:lnSpc>
              <a:buSzPct val="100000"/>
              <a:buChar char="•"/>
            </a:pPr>
            <a:r>
              <a:rPr lang="en-US" sz="1300" b="1" dirty="0">
                <a:solidFill>
                  <a:srgbClr val="6F655D"/>
                </a:solidFill>
                <a:latin typeface="Public Sans" pitchFamily="34" charset="0"/>
                <a:ea typeface="Public Sans" pitchFamily="34" charset="-122"/>
                <a:cs typeface="Public Sans" pitchFamily="34" charset="-120"/>
              </a:rPr>
              <a:t>Tablets:</a:t>
            </a:r>
            <a:r>
              <a:rPr lang="en-US" sz="1300" dirty="0">
                <a:solidFill>
                  <a:srgbClr val="6F655D"/>
                </a:solidFill>
                <a:latin typeface="Public Sans" pitchFamily="34" charset="0"/>
                <a:ea typeface="Public Sans" pitchFamily="34" charset="-122"/>
                <a:cs typeface="Public Sans" pitchFamily="34" charset="-120"/>
              </a:rPr>
              <a:t> 4.47 average rating</a:t>
            </a:r>
            <a:endParaRPr lang="en-US" sz="1300" dirty="0"/>
          </a:p>
        </p:txBody>
      </p:sp>
      <p:sp>
        <p:nvSpPr>
          <p:cNvPr id="25" name="Text 19"/>
          <p:cNvSpPr/>
          <p:nvPr/>
        </p:nvSpPr>
        <p:spPr>
          <a:xfrm>
            <a:off x="793790" y="5820966"/>
            <a:ext cx="6313884" cy="238125"/>
          </a:xfrm>
          <a:prstGeom prst="rect">
            <a:avLst/>
          </a:prstGeom>
          <a:noFill/>
          <a:ln/>
        </p:spPr>
        <p:txBody>
          <a:bodyPr wrap="none" lIns="0" tIns="0" rIns="0" bIns="0" rtlCol="0" anchor="t"/>
          <a:lstStyle/>
          <a:p>
            <a:pPr marL="342900" indent="-342900" algn="l">
              <a:lnSpc>
                <a:spcPts val="1850"/>
              </a:lnSpc>
              <a:buSzPct val="100000"/>
              <a:buChar char="•"/>
            </a:pPr>
            <a:r>
              <a:rPr lang="en-US" sz="1300" b="1" dirty="0">
                <a:solidFill>
                  <a:srgbClr val="6F655D"/>
                </a:solidFill>
                <a:latin typeface="Public Sans" pitchFamily="34" charset="0"/>
                <a:ea typeface="Public Sans" pitchFamily="34" charset="-122"/>
                <a:cs typeface="Public Sans" pitchFamily="34" charset="-120"/>
              </a:rPr>
              <a:t>Desktop Computers:</a:t>
            </a:r>
            <a:r>
              <a:rPr lang="en-US" sz="1300" dirty="0">
                <a:solidFill>
                  <a:srgbClr val="6F655D"/>
                </a:solidFill>
                <a:latin typeface="Public Sans" pitchFamily="34" charset="0"/>
                <a:ea typeface="Public Sans" pitchFamily="34" charset="-122"/>
                <a:cs typeface="Public Sans" pitchFamily="34" charset="-120"/>
              </a:rPr>
              <a:t> 4.16 average rating</a:t>
            </a:r>
            <a:endParaRPr lang="en-US" sz="1300" dirty="0"/>
          </a:p>
        </p:txBody>
      </p:sp>
      <p:sp>
        <p:nvSpPr>
          <p:cNvPr id="26" name="Text 20"/>
          <p:cNvSpPr/>
          <p:nvPr/>
        </p:nvSpPr>
        <p:spPr>
          <a:xfrm>
            <a:off x="793790" y="6103739"/>
            <a:ext cx="6313884" cy="238125"/>
          </a:xfrm>
          <a:prstGeom prst="rect">
            <a:avLst/>
          </a:prstGeom>
          <a:noFill/>
          <a:ln/>
        </p:spPr>
        <p:txBody>
          <a:bodyPr wrap="none" lIns="0" tIns="0" rIns="0" bIns="0" rtlCol="0" anchor="t"/>
          <a:lstStyle/>
          <a:p>
            <a:pPr marL="342900" indent="-342900" algn="l">
              <a:lnSpc>
                <a:spcPts val="1850"/>
              </a:lnSpc>
              <a:buSzPct val="100000"/>
              <a:buChar char="•"/>
            </a:pPr>
            <a:r>
              <a:rPr lang="en-US" sz="1300" b="1" dirty="0">
                <a:solidFill>
                  <a:srgbClr val="6F655D"/>
                </a:solidFill>
                <a:latin typeface="Public Sans" pitchFamily="34" charset="0"/>
                <a:ea typeface="Public Sans" pitchFamily="34" charset="-122"/>
                <a:cs typeface="Public Sans" pitchFamily="34" charset="-120"/>
              </a:rPr>
              <a:t>TVs:</a:t>
            </a:r>
            <a:r>
              <a:rPr lang="en-US" sz="1300" dirty="0">
                <a:solidFill>
                  <a:srgbClr val="6F655D"/>
                </a:solidFill>
                <a:latin typeface="Public Sans" pitchFamily="34" charset="0"/>
                <a:ea typeface="Public Sans" pitchFamily="34" charset="-122"/>
                <a:cs typeface="Public Sans" pitchFamily="34" charset="-120"/>
              </a:rPr>
              <a:t> 4.16 average rating</a:t>
            </a:r>
            <a:endParaRPr lang="en-US" sz="1300" dirty="0"/>
          </a:p>
        </p:txBody>
      </p:sp>
      <p:sp>
        <p:nvSpPr>
          <p:cNvPr id="27" name="Text 21"/>
          <p:cNvSpPr/>
          <p:nvPr/>
        </p:nvSpPr>
        <p:spPr>
          <a:xfrm>
            <a:off x="793790" y="6456640"/>
            <a:ext cx="6313884" cy="476250"/>
          </a:xfrm>
          <a:prstGeom prst="rect">
            <a:avLst/>
          </a:prstGeom>
          <a:noFill/>
          <a:ln/>
        </p:spPr>
        <p:txBody>
          <a:bodyPr wrap="square" lIns="0" tIns="0" rIns="0" bIns="0" rtlCol="0" anchor="t"/>
          <a:lstStyle/>
          <a:p>
            <a:pPr marL="0" indent="0" algn="l">
              <a:lnSpc>
                <a:spcPts val="1850"/>
              </a:lnSpc>
              <a:buNone/>
            </a:pPr>
            <a:r>
              <a:rPr lang="en-US" sz="1300" dirty="0">
                <a:solidFill>
                  <a:srgbClr val="6F655D"/>
                </a:solidFill>
                <a:latin typeface="Public Sans" pitchFamily="34" charset="0"/>
                <a:ea typeface="Public Sans" pitchFamily="34" charset="-122"/>
                <a:cs typeface="Public Sans" pitchFamily="34" charset="-120"/>
              </a:rPr>
              <a:t>Most categories maintain ratings at or above 4.0, signaling strong overall experience.</a:t>
            </a:r>
            <a:endParaRPr lang="en-US" sz="1300" dirty="0"/>
          </a:p>
        </p:txBody>
      </p:sp>
      <p:sp>
        <p:nvSpPr>
          <p:cNvPr id="28" name="Text 22"/>
          <p:cNvSpPr/>
          <p:nvPr/>
        </p:nvSpPr>
        <p:spPr>
          <a:xfrm>
            <a:off x="7530346" y="5144929"/>
            <a:ext cx="2739747" cy="265747"/>
          </a:xfrm>
          <a:prstGeom prst="rect">
            <a:avLst/>
          </a:prstGeom>
          <a:noFill/>
          <a:ln/>
        </p:spPr>
        <p:txBody>
          <a:bodyPr wrap="none" lIns="0" tIns="0" rIns="0" bIns="0" rtlCol="0" anchor="t"/>
          <a:lstStyle/>
          <a:p>
            <a:pPr marL="0" indent="0" algn="l">
              <a:lnSpc>
                <a:spcPts val="2050"/>
              </a:lnSpc>
              <a:buNone/>
            </a:pPr>
            <a:r>
              <a:rPr lang="en-US" sz="1650" dirty="0">
                <a:solidFill>
                  <a:srgbClr val="4B6981"/>
                </a:solidFill>
                <a:latin typeface="Playfair Display Semi Bold" pitchFamily="34" charset="0"/>
                <a:ea typeface="Playfair Display Semi Bold" pitchFamily="34" charset="-122"/>
                <a:cs typeface="Playfair Display Semi Bold" pitchFamily="34" charset="-120"/>
              </a:rPr>
              <a:t>Improvement Opportunities</a:t>
            </a:r>
            <a:endParaRPr lang="en-US" sz="1650" dirty="0"/>
          </a:p>
        </p:txBody>
      </p:sp>
      <p:sp>
        <p:nvSpPr>
          <p:cNvPr id="29" name="Text 23"/>
          <p:cNvSpPr/>
          <p:nvPr/>
        </p:nvSpPr>
        <p:spPr>
          <a:xfrm>
            <a:off x="7530346" y="5538192"/>
            <a:ext cx="6313884" cy="476250"/>
          </a:xfrm>
          <a:prstGeom prst="rect">
            <a:avLst/>
          </a:prstGeom>
          <a:noFill/>
          <a:ln/>
        </p:spPr>
        <p:txBody>
          <a:bodyPr wrap="square" lIns="0" tIns="0" rIns="0" bIns="0" rtlCol="0" anchor="t"/>
          <a:lstStyle/>
          <a:p>
            <a:pPr marL="0" indent="0" algn="l">
              <a:lnSpc>
                <a:spcPts val="1850"/>
              </a:lnSpc>
              <a:buNone/>
            </a:pPr>
            <a:r>
              <a:rPr lang="en-US" sz="1300" dirty="0">
                <a:solidFill>
                  <a:srgbClr val="6F655D"/>
                </a:solidFill>
                <a:latin typeface="Public Sans" pitchFamily="34" charset="0"/>
                <a:ea typeface="Public Sans" pitchFamily="34" charset="-122"/>
                <a:cs typeface="Public Sans" pitchFamily="34" charset="-120"/>
              </a:rPr>
              <a:t>Categories like Smartphones, Furniture, and Kitchen Appliances show higher counts of low ratings, pointing to content, quality, or expectation gaps.</a:t>
            </a:r>
            <a:endParaRPr lang="en-US" sz="1300" dirty="0"/>
          </a:p>
        </p:txBody>
      </p:sp>
      <p:sp>
        <p:nvSpPr>
          <p:cNvPr id="30" name="Shape 24"/>
          <p:cNvSpPr/>
          <p:nvPr/>
        </p:nvSpPr>
        <p:spPr>
          <a:xfrm>
            <a:off x="7530346" y="6157913"/>
            <a:ext cx="6313884" cy="1084183"/>
          </a:xfrm>
          <a:prstGeom prst="roundRect">
            <a:avLst>
              <a:gd name="adj" fmla="val 6590"/>
            </a:avLst>
          </a:prstGeom>
          <a:solidFill>
            <a:srgbClr val="E6CCCC"/>
          </a:solidFill>
          <a:ln/>
        </p:spPr>
      </p:sp>
      <p:pic>
        <p:nvPicPr>
          <p:cNvPr id="31" name="Image 4" descr="preencoded.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700367" y="6396871"/>
            <a:ext cx="212646" cy="170021"/>
          </a:xfrm>
          <a:prstGeom prst="rect">
            <a:avLst/>
          </a:prstGeom>
        </p:spPr>
      </p:pic>
      <p:sp>
        <p:nvSpPr>
          <p:cNvPr id="32" name="Text 25"/>
          <p:cNvSpPr/>
          <p:nvPr/>
        </p:nvSpPr>
        <p:spPr>
          <a:xfrm>
            <a:off x="8083034" y="6327934"/>
            <a:ext cx="5591175" cy="714375"/>
          </a:xfrm>
          <a:prstGeom prst="rect">
            <a:avLst/>
          </a:prstGeom>
          <a:noFill/>
          <a:ln/>
        </p:spPr>
        <p:txBody>
          <a:bodyPr wrap="square" lIns="0" tIns="0" rIns="0" bIns="0" rtlCol="0" anchor="t"/>
          <a:lstStyle/>
          <a:p>
            <a:pPr marL="0" indent="0" algn="l">
              <a:lnSpc>
                <a:spcPts val="1850"/>
              </a:lnSpc>
              <a:buNone/>
            </a:pPr>
            <a:r>
              <a:rPr lang="en-US" sz="1300" b="1" dirty="0">
                <a:solidFill>
                  <a:srgbClr val="000000"/>
                </a:solidFill>
                <a:latin typeface="Public Sans" pitchFamily="34" charset="0"/>
                <a:ea typeface="Public Sans" pitchFamily="34" charset="-122"/>
                <a:cs typeface="Public Sans" pitchFamily="34" charset="-120"/>
              </a:rPr>
              <a:t>Strategy:</a:t>
            </a:r>
            <a:r>
              <a:rPr lang="en-US" sz="1300" dirty="0">
                <a:solidFill>
                  <a:srgbClr val="000000"/>
                </a:solidFill>
                <a:latin typeface="Public Sans" pitchFamily="34" charset="0"/>
                <a:ea typeface="Public Sans" pitchFamily="34" charset="-122"/>
                <a:cs typeface="Public Sans" pitchFamily="34" charset="-120"/>
              </a:rPr>
              <a:t> Double down on hero products and top customers while systematically improving weaker categories using detailed feedback and returns data.</a:t>
            </a:r>
            <a:endParaRPr lang="en-US" sz="1300" dirty="0"/>
          </a:p>
        </p:txBody>
      </p:sp>
      <p:pic>
        <p:nvPicPr>
          <p:cNvPr id="33" name="Image 2" descr="preencoded.png">
            <a:hlinkClick r:id="rId12"/>
            <a:extLst>
              <a:ext uri="{FF2B5EF4-FFF2-40B4-BE49-F238E27FC236}">
                <a16:creationId xmlns:a16="http://schemas.microsoft.com/office/drawing/2014/main" id="{6C7062FC-ADAE-F76F-B91D-F3E75BEB5FF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577637" y="7482717"/>
            <a:ext cx="2985968" cy="623768"/>
          </a:xfrm>
          <a:prstGeom prst="rect">
            <a:avLst/>
          </a:prstGeom>
        </p:spPr>
      </p:pic>
      <p:cxnSp>
        <p:nvCxnSpPr>
          <p:cNvPr id="35" name="Straight Connector 34">
            <a:extLst>
              <a:ext uri="{FF2B5EF4-FFF2-40B4-BE49-F238E27FC236}">
                <a16:creationId xmlns:a16="http://schemas.microsoft.com/office/drawing/2014/main" id="{BBF3D38E-7168-8BB4-389E-157854CD504C}"/>
              </a:ext>
            </a:extLst>
          </p:cNvPr>
          <p:cNvCxnSpPr/>
          <p:nvPr/>
        </p:nvCxnSpPr>
        <p:spPr>
          <a:xfrm>
            <a:off x="6780944" y="4287109"/>
            <a:ext cx="0" cy="3195608"/>
          </a:xfrm>
          <a:prstGeom prst="line">
            <a:avLst/>
          </a:prstGeom>
          <a:ln>
            <a:solidFill>
              <a:srgbClr val="6F655D"/>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05495"/>
            <a:ext cx="13042821" cy="194548"/>
          </a:xfrm>
          <a:prstGeom prst="rect">
            <a:avLst/>
          </a:prstGeom>
          <a:noFill/>
          <a:ln/>
        </p:spPr>
        <p:txBody>
          <a:bodyPr wrap="none" lIns="0" tIns="0" rIns="0" bIns="0" rtlCol="0" anchor="t"/>
          <a:lstStyle/>
          <a:p>
            <a:pPr marL="0" indent="0" algn="l">
              <a:lnSpc>
                <a:spcPts val="1500"/>
              </a:lnSpc>
              <a:buNone/>
            </a:pPr>
            <a:endParaRPr lang="en-US" sz="1150" dirty="0"/>
          </a:p>
        </p:txBody>
      </p:sp>
      <p:sp>
        <p:nvSpPr>
          <p:cNvPr id="3" name="Shape 1"/>
          <p:cNvSpPr/>
          <p:nvPr/>
        </p:nvSpPr>
        <p:spPr>
          <a:xfrm>
            <a:off x="793790" y="1407795"/>
            <a:ext cx="1599367" cy="244078"/>
          </a:xfrm>
          <a:prstGeom prst="roundRect">
            <a:avLst>
              <a:gd name="adj" fmla="val 20296"/>
            </a:avLst>
          </a:prstGeom>
          <a:solidFill>
            <a:srgbClr val="EEDDDD"/>
          </a:solidFill>
          <a:ln/>
        </p:spPr>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134" y="1470898"/>
            <a:ext cx="117872" cy="117872"/>
          </a:xfrm>
          <a:prstGeom prst="rect">
            <a:avLst/>
          </a:prstGeom>
        </p:spPr>
      </p:pic>
      <p:sp>
        <p:nvSpPr>
          <p:cNvPr id="5" name="Text 2"/>
          <p:cNvSpPr/>
          <p:nvPr/>
        </p:nvSpPr>
        <p:spPr>
          <a:xfrm>
            <a:off x="1058942" y="1451967"/>
            <a:ext cx="1245870" cy="155734"/>
          </a:xfrm>
          <a:prstGeom prst="rect">
            <a:avLst/>
          </a:prstGeom>
          <a:noFill/>
          <a:ln/>
        </p:spPr>
        <p:txBody>
          <a:bodyPr wrap="none" lIns="0" tIns="0" rIns="0" bIns="0" rtlCol="0" anchor="t"/>
          <a:lstStyle/>
          <a:p>
            <a:pPr marL="0" indent="0" algn="l">
              <a:lnSpc>
                <a:spcPts val="1200"/>
              </a:lnSpc>
              <a:buNone/>
            </a:pPr>
            <a:r>
              <a:rPr lang="en-US" sz="900" dirty="0">
                <a:solidFill>
                  <a:srgbClr val="6F655D"/>
                </a:solidFill>
                <a:latin typeface="Public Sans" pitchFamily="34" charset="0"/>
                <a:ea typeface="Public Sans" pitchFamily="34" charset="-122"/>
                <a:cs typeface="Public Sans" pitchFamily="34" charset="-120"/>
              </a:rPr>
              <a:t>MARGIN PROTECTION</a:t>
            </a:r>
            <a:endParaRPr lang="en-US" sz="900" dirty="0"/>
          </a:p>
        </p:txBody>
      </p:sp>
      <p:sp>
        <p:nvSpPr>
          <p:cNvPr id="6" name="Text 3"/>
          <p:cNvSpPr/>
          <p:nvPr/>
        </p:nvSpPr>
        <p:spPr>
          <a:xfrm>
            <a:off x="793790" y="1690092"/>
            <a:ext cx="12298323" cy="460772"/>
          </a:xfrm>
          <a:prstGeom prst="rect">
            <a:avLst/>
          </a:prstGeom>
          <a:noFill/>
          <a:ln/>
        </p:spPr>
        <p:txBody>
          <a:bodyPr wrap="none" lIns="0" tIns="0" rIns="0" bIns="0" rtlCol="0" anchor="t"/>
          <a:lstStyle/>
          <a:p>
            <a:pPr marL="0" indent="0" algn="l">
              <a:lnSpc>
                <a:spcPts val="3600"/>
              </a:lnSpc>
              <a:buNone/>
            </a:pPr>
            <a:r>
              <a:rPr lang="en-US" sz="2900" dirty="0">
                <a:solidFill>
                  <a:srgbClr val="4B6981"/>
                </a:solidFill>
                <a:latin typeface="Playfair Display Semi Bold" pitchFamily="34" charset="0"/>
                <a:ea typeface="Playfair Display Semi Bold" pitchFamily="34" charset="-122"/>
                <a:cs typeface="Playfair Display Semi Bold" pitchFamily="34" charset="-120"/>
              </a:rPr>
              <a:t>Discounts, Returns, Issues &amp; Resolution – Impact on Profit &amp; Experience</a:t>
            </a:r>
            <a:endParaRPr lang="en-US" sz="2900" dirty="0"/>
          </a:p>
        </p:txBody>
      </p:sp>
      <p:sp>
        <p:nvSpPr>
          <p:cNvPr id="7" name="Shape 4"/>
          <p:cNvSpPr/>
          <p:nvPr/>
        </p:nvSpPr>
        <p:spPr>
          <a:xfrm>
            <a:off x="793790" y="2294573"/>
            <a:ext cx="4283750" cy="1471275"/>
          </a:xfrm>
          <a:prstGeom prst="roundRect">
            <a:avLst>
              <a:gd name="adj" fmla="val 29950"/>
            </a:avLst>
          </a:prstGeom>
          <a:solidFill>
            <a:srgbClr val="151617">
              <a:alpha val="50000"/>
            </a:srgbClr>
          </a:solidFill>
          <a:ln w="7620">
            <a:solidFill>
              <a:srgbClr val="2E2F30"/>
            </a:solidFill>
            <a:prstDash val="solid"/>
          </a:ln>
          <a:effectLst>
            <a:outerShdw dist="12700" dir="2700000" algn="bl" rotWithShape="0">
              <a:srgbClr val="2E2F30">
                <a:alpha val="100000"/>
              </a:srgbClr>
            </a:outerShdw>
          </a:effectLst>
        </p:spPr>
      </p:sp>
      <p:sp>
        <p:nvSpPr>
          <p:cNvPr id="8" name="Text 5"/>
          <p:cNvSpPr/>
          <p:nvPr/>
        </p:nvSpPr>
        <p:spPr>
          <a:xfrm>
            <a:off x="2014180" y="2449592"/>
            <a:ext cx="1842968" cy="230386"/>
          </a:xfrm>
          <a:prstGeom prst="rect">
            <a:avLst/>
          </a:prstGeom>
          <a:noFill/>
          <a:ln/>
        </p:spPr>
        <p:txBody>
          <a:bodyPr wrap="none" lIns="0" tIns="0" rIns="0" bIns="0" rtlCol="0" anchor="t"/>
          <a:lstStyle/>
          <a:p>
            <a:pPr marL="0" indent="0" algn="ctr">
              <a:lnSpc>
                <a:spcPts val="1800"/>
              </a:lnSpc>
              <a:buNone/>
            </a:pPr>
            <a:r>
              <a:rPr lang="en-US" sz="1450" dirty="0">
                <a:solidFill>
                  <a:srgbClr val="FFFFFF"/>
                </a:solidFill>
                <a:latin typeface="Playfair Display Semi Bold" pitchFamily="34" charset="0"/>
                <a:ea typeface="Playfair Display Semi Bold" pitchFamily="34" charset="-122"/>
                <a:cs typeface="Playfair Display Semi Bold" pitchFamily="34" charset="-120"/>
              </a:rPr>
              <a:t>Discount Impact</a:t>
            </a:r>
            <a:endParaRPr lang="en-US" sz="1450" dirty="0"/>
          </a:p>
        </p:txBody>
      </p:sp>
      <p:sp>
        <p:nvSpPr>
          <p:cNvPr id="9" name="Text 6"/>
          <p:cNvSpPr/>
          <p:nvPr/>
        </p:nvSpPr>
        <p:spPr>
          <a:xfrm>
            <a:off x="948809" y="2737366"/>
            <a:ext cx="3973711" cy="583644"/>
          </a:xfrm>
          <a:prstGeom prst="rect">
            <a:avLst/>
          </a:prstGeom>
          <a:noFill/>
          <a:ln/>
        </p:spPr>
        <p:txBody>
          <a:bodyPr wrap="square" lIns="0" tIns="0" rIns="0" bIns="0" rtlCol="0" anchor="t"/>
          <a:lstStyle/>
          <a:p>
            <a:pPr marL="0" indent="0" algn="ctr">
              <a:lnSpc>
                <a:spcPts val="1500"/>
              </a:lnSpc>
              <a:buNone/>
            </a:pPr>
            <a:r>
              <a:rPr lang="en-US" sz="1150" dirty="0">
                <a:solidFill>
                  <a:srgbClr val="FFFFFF"/>
                </a:solidFill>
                <a:latin typeface="Public Sans" pitchFamily="34" charset="0"/>
                <a:ea typeface="Public Sans" pitchFamily="34" charset="-122"/>
                <a:cs typeface="Public Sans" pitchFamily="34" charset="-120"/>
              </a:rPr>
              <a:t>High-revenue categories like Furniture, Smartphones, Laptops, and TVs show average discounts around 5–5.5%, meaningfully impacting margin.</a:t>
            </a:r>
            <a:endParaRPr lang="en-US" sz="1150" dirty="0"/>
          </a:p>
        </p:txBody>
      </p:sp>
      <p:sp>
        <p:nvSpPr>
          <p:cNvPr id="10" name="Shape 7"/>
          <p:cNvSpPr/>
          <p:nvPr/>
        </p:nvSpPr>
        <p:spPr>
          <a:xfrm>
            <a:off x="5173266" y="2294573"/>
            <a:ext cx="4283750" cy="1471275"/>
          </a:xfrm>
          <a:prstGeom prst="roundRect">
            <a:avLst>
              <a:gd name="adj" fmla="val 29950"/>
            </a:avLst>
          </a:prstGeom>
          <a:solidFill>
            <a:srgbClr val="BAB6AA">
              <a:alpha val="50000"/>
            </a:srgbClr>
          </a:solidFill>
          <a:ln w="7620">
            <a:solidFill>
              <a:srgbClr val="A09C90"/>
            </a:solidFill>
            <a:prstDash val="solid"/>
          </a:ln>
          <a:effectLst>
            <a:outerShdw dist="12700" dir="2700000" algn="bl" rotWithShape="0">
              <a:srgbClr val="A09C90">
                <a:alpha val="100000"/>
              </a:srgbClr>
            </a:outerShdw>
          </a:effectLst>
        </p:spPr>
      </p:sp>
      <p:sp>
        <p:nvSpPr>
          <p:cNvPr id="11" name="Text 8"/>
          <p:cNvSpPr/>
          <p:nvPr/>
        </p:nvSpPr>
        <p:spPr>
          <a:xfrm>
            <a:off x="6393656" y="2449592"/>
            <a:ext cx="1842968" cy="230386"/>
          </a:xfrm>
          <a:prstGeom prst="rect">
            <a:avLst/>
          </a:prstGeom>
          <a:noFill/>
          <a:ln/>
        </p:spPr>
        <p:txBody>
          <a:bodyPr wrap="none" lIns="0" tIns="0" rIns="0" bIns="0" rtlCol="0" anchor="t"/>
          <a:lstStyle/>
          <a:p>
            <a:pPr marL="0" indent="0" algn="ctr">
              <a:lnSpc>
                <a:spcPts val="1800"/>
              </a:lnSpc>
              <a:buNone/>
            </a:pPr>
            <a:r>
              <a:rPr lang="en-US" sz="1450" dirty="0">
                <a:solidFill>
                  <a:srgbClr val="000000"/>
                </a:solidFill>
                <a:latin typeface="Playfair Display Semi Bold" pitchFamily="34" charset="0"/>
                <a:ea typeface="Playfair Display Semi Bold" pitchFamily="34" charset="-122"/>
                <a:cs typeface="Playfair Display Semi Bold" pitchFamily="34" charset="-120"/>
              </a:rPr>
              <a:t>Returns Leakage</a:t>
            </a:r>
            <a:endParaRPr lang="en-US" sz="1450" dirty="0"/>
          </a:p>
        </p:txBody>
      </p:sp>
      <p:sp>
        <p:nvSpPr>
          <p:cNvPr id="12" name="Text 9"/>
          <p:cNvSpPr/>
          <p:nvPr/>
        </p:nvSpPr>
        <p:spPr>
          <a:xfrm>
            <a:off x="5328285" y="2737366"/>
            <a:ext cx="3973711" cy="583644"/>
          </a:xfrm>
          <a:prstGeom prst="rect">
            <a:avLst/>
          </a:prstGeom>
          <a:noFill/>
          <a:ln/>
        </p:spPr>
        <p:txBody>
          <a:bodyPr wrap="square" lIns="0" tIns="0" rIns="0" bIns="0" rtlCol="0" anchor="t"/>
          <a:lstStyle/>
          <a:p>
            <a:pPr marL="0" indent="0" algn="ctr">
              <a:lnSpc>
                <a:spcPts val="1500"/>
              </a:lnSpc>
              <a:buNone/>
            </a:pPr>
            <a:r>
              <a:rPr lang="en-US" sz="1150" dirty="0">
                <a:solidFill>
                  <a:srgbClr val="000000"/>
                </a:solidFill>
                <a:latin typeface="Public Sans" pitchFamily="34" charset="0"/>
                <a:ea typeface="Public Sans" pitchFamily="34" charset="-122"/>
                <a:cs typeface="Public Sans" pitchFamily="34" charset="-120"/>
              </a:rPr>
              <a:t>The revenue bridge shows how discounts and returns reduce list revenue to net – making it easy to quantify financial impact and set guardrails.</a:t>
            </a:r>
            <a:endParaRPr lang="en-US" sz="1150" dirty="0"/>
          </a:p>
        </p:txBody>
      </p:sp>
      <p:sp>
        <p:nvSpPr>
          <p:cNvPr id="13" name="Shape 10"/>
          <p:cNvSpPr/>
          <p:nvPr/>
        </p:nvSpPr>
        <p:spPr>
          <a:xfrm>
            <a:off x="9552742" y="2294573"/>
            <a:ext cx="4283869" cy="1471275"/>
          </a:xfrm>
          <a:prstGeom prst="roundRect">
            <a:avLst>
              <a:gd name="adj" fmla="val 29950"/>
            </a:avLst>
          </a:prstGeom>
          <a:solidFill>
            <a:srgbClr val="151617">
              <a:alpha val="50000"/>
            </a:srgbClr>
          </a:solidFill>
          <a:ln w="7620">
            <a:solidFill>
              <a:srgbClr val="2E2F30"/>
            </a:solidFill>
            <a:prstDash val="solid"/>
          </a:ln>
          <a:effectLst>
            <a:outerShdw dist="12700" dir="2700000" algn="bl" rotWithShape="0">
              <a:srgbClr val="2E2F30">
                <a:alpha val="100000"/>
              </a:srgbClr>
            </a:outerShdw>
          </a:effectLst>
        </p:spPr>
      </p:sp>
      <p:sp>
        <p:nvSpPr>
          <p:cNvPr id="14" name="Text 11"/>
          <p:cNvSpPr/>
          <p:nvPr/>
        </p:nvSpPr>
        <p:spPr>
          <a:xfrm>
            <a:off x="10773132" y="2449592"/>
            <a:ext cx="1842968" cy="230386"/>
          </a:xfrm>
          <a:prstGeom prst="rect">
            <a:avLst/>
          </a:prstGeom>
          <a:noFill/>
          <a:ln/>
        </p:spPr>
        <p:txBody>
          <a:bodyPr wrap="none" lIns="0" tIns="0" rIns="0" bIns="0" rtlCol="0" anchor="t"/>
          <a:lstStyle/>
          <a:p>
            <a:pPr marL="0" indent="0" algn="ctr">
              <a:lnSpc>
                <a:spcPts val="1800"/>
              </a:lnSpc>
              <a:buNone/>
            </a:pPr>
            <a:r>
              <a:rPr lang="en-US" sz="1450" dirty="0">
                <a:solidFill>
                  <a:srgbClr val="FFFFFF"/>
                </a:solidFill>
                <a:latin typeface="Playfair Display Semi Bold" pitchFamily="34" charset="0"/>
                <a:ea typeface="Playfair Display Semi Bold" pitchFamily="34" charset="-122"/>
                <a:cs typeface="Playfair Display Semi Bold" pitchFamily="34" charset="-120"/>
              </a:rPr>
              <a:t>Service Issues</a:t>
            </a:r>
            <a:endParaRPr lang="en-US" sz="1450" dirty="0"/>
          </a:p>
        </p:txBody>
      </p:sp>
      <p:sp>
        <p:nvSpPr>
          <p:cNvPr id="15" name="Text 12"/>
          <p:cNvSpPr/>
          <p:nvPr/>
        </p:nvSpPr>
        <p:spPr>
          <a:xfrm>
            <a:off x="9707761" y="2737366"/>
            <a:ext cx="3973830" cy="583644"/>
          </a:xfrm>
          <a:prstGeom prst="rect">
            <a:avLst/>
          </a:prstGeom>
          <a:noFill/>
          <a:ln/>
        </p:spPr>
        <p:txBody>
          <a:bodyPr wrap="square" lIns="0" tIns="0" rIns="0" bIns="0" rtlCol="0" anchor="t"/>
          <a:lstStyle/>
          <a:p>
            <a:pPr marL="0" indent="0" algn="ctr">
              <a:lnSpc>
                <a:spcPts val="1500"/>
              </a:lnSpc>
              <a:buNone/>
            </a:pPr>
            <a:r>
              <a:rPr lang="en-US" sz="1150" dirty="0">
                <a:solidFill>
                  <a:srgbClr val="FFFFFF"/>
                </a:solidFill>
                <a:latin typeface="Public Sans" pitchFamily="34" charset="0"/>
                <a:ea typeface="Public Sans" pitchFamily="34" charset="-122"/>
                <a:cs typeface="Public Sans" pitchFamily="34" charset="-120"/>
              </a:rPr>
              <a:t>Issues cluster around Shipping, Returns, and service categories, with some reaching 210–212 tickets across High, Medium, and Low priority levels.</a:t>
            </a:r>
            <a:endParaRPr lang="en-US" sz="1150" dirty="0"/>
          </a:p>
        </p:txBody>
      </p:sp>
      <p:sp>
        <p:nvSpPr>
          <p:cNvPr id="16" name="Text 13"/>
          <p:cNvSpPr/>
          <p:nvPr/>
        </p:nvSpPr>
        <p:spPr>
          <a:xfrm>
            <a:off x="793790" y="3583781"/>
            <a:ext cx="13042821" cy="194548"/>
          </a:xfrm>
          <a:prstGeom prst="rect">
            <a:avLst/>
          </a:prstGeom>
          <a:noFill/>
          <a:ln/>
        </p:spPr>
        <p:txBody>
          <a:bodyPr wrap="none" lIns="0" tIns="0" rIns="0" bIns="0" rtlCol="0" anchor="t"/>
          <a:lstStyle/>
          <a:p>
            <a:pPr marL="0" indent="0" algn="l">
              <a:lnSpc>
                <a:spcPts val="1500"/>
              </a:lnSpc>
              <a:buNone/>
            </a:pPr>
            <a:endParaRPr lang="en-US" sz="1150" dirty="0"/>
          </a:p>
        </p:txBody>
      </p:sp>
      <p:sp>
        <p:nvSpPr>
          <p:cNvPr id="17" name="Shape 14"/>
          <p:cNvSpPr/>
          <p:nvPr/>
        </p:nvSpPr>
        <p:spPr>
          <a:xfrm>
            <a:off x="793790" y="3959731"/>
            <a:ext cx="13042821" cy="25956"/>
          </a:xfrm>
          <a:prstGeom prst="rect">
            <a:avLst/>
          </a:prstGeom>
          <a:solidFill>
            <a:srgbClr val="6F655D">
              <a:alpha val="50000"/>
            </a:srgbClr>
          </a:solidFill>
          <a:ln/>
        </p:spPr>
      </p:sp>
      <p:sp>
        <p:nvSpPr>
          <p:cNvPr id="18" name="Text 15"/>
          <p:cNvSpPr/>
          <p:nvPr/>
        </p:nvSpPr>
        <p:spPr>
          <a:xfrm>
            <a:off x="3258741" y="5159335"/>
            <a:ext cx="1813322" cy="368498"/>
          </a:xfrm>
          <a:prstGeom prst="rect">
            <a:avLst/>
          </a:prstGeom>
          <a:noFill/>
          <a:ln/>
        </p:spPr>
        <p:txBody>
          <a:bodyPr wrap="none" lIns="0" tIns="0" rIns="0" bIns="0" rtlCol="0" anchor="t"/>
          <a:lstStyle/>
          <a:p>
            <a:pPr marL="0" indent="0" algn="ctr">
              <a:lnSpc>
                <a:spcPts val="2900"/>
              </a:lnSpc>
              <a:buNone/>
            </a:pPr>
            <a:r>
              <a:rPr lang="en-US" sz="2900" dirty="0">
                <a:solidFill>
                  <a:srgbClr val="6F655D"/>
                </a:solidFill>
                <a:latin typeface="Playfair Display Semi Bold" pitchFamily="34" charset="0"/>
                <a:ea typeface="Playfair Display Semi Bold" pitchFamily="34" charset="-122"/>
                <a:cs typeface="Playfair Display Semi Bold" pitchFamily="34" charset="-120"/>
              </a:rPr>
              <a:t>41.45</a:t>
            </a:r>
            <a:endParaRPr lang="en-US" sz="2900" dirty="0"/>
          </a:p>
        </p:txBody>
      </p:sp>
      <p:pic>
        <p:nvPicPr>
          <p:cNvPr id="19" name="Image 1" descr="preencode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59787" y="4237911"/>
            <a:ext cx="2268498" cy="2211467"/>
          </a:xfrm>
          <a:prstGeom prst="rect">
            <a:avLst/>
          </a:prstGeom>
        </p:spPr>
      </p:pic>
      <p:sp>
        <p:nvSpPr>
          <p:cNvPr id="20" name="Text 16"/>
          <p:cNvSpPr/>
          <p:nvPr/>
        </p:nvSpPr>
        <p:spPr>
          <a:xfrm>
            <a:off x="3244096" y="6581894"/>
            <a:ext cx="1842968" cy="230386"/>
          </a:xfrm>
          <a:prstGeom prst="rect">
            <a:avLst/>
          </a:prstGeom>
          <a:noFill/>
          <a:ln/>
        </p:spPr>
        <p:txBody>
          <a:bodyPr wrap="none" lIns="0" tIns="0" rIns="0" bIns="0" rtlCol="0" anchor="t"/>
          <a:lstStyle/>
          <a:p>
            <a:pPr marL="0" indent="0" algn="ctr">
              <a:lnSpc>
                <a:spcPts val="1800"/>
              </a:lnSpc>
              <a:buNone/>
            </a:pPr>
            <a:r>
              <a:rPr lang="en-US" sz="1450" dirty="0">
                <a:solidFill>
                  <a:srgbClr val="6F655D"/>
                </a:solidFill>
                <a:latin typeface="Playfair Display Semi Bold" pitchFamily="34" charset="0"/>
                <a:ea typeface="Playfair Display Semi Bold" pitchFamily="34" charset="-122"/>
                <a:cs typeface="Playfair Display Semi Bold" pitchFamily="34" charset="-120"/>
              </a:rPr>
              <a:t>Avg Resolution Time</a:t>
            </a:r>
            <a:endParaRPr lang="en-US" sz="1450" dirty="0"/>
          </a:p>
        </p:txBody>
      </p:sp>
      <p:sp>
        <p:nvSpPr>
          <p:cNvPr id="21" name="Text 17"/>
          <p:cNvSpPr/>
          <p:nvPr/>
        </p:nvSpPr>
        <p:spPr>
          <a:xfrm>
            <a:off x="793790" y="6908006"/>
            <a:ext cx="6743581" cy="194548"/>
          </a:xfrm>
          <a:prstGeom prst="rect">
            <a:avLst/>
          </a:prstGeom>
          <a:noFill/>
          <a:ln/>
        </p:spPr>
        <p:txBody>
          <a:bodyPr wrap="none" lIns="0" tIns="0" rIns="0" bIns="0" rtlCol="0" anchor="t"/>
          <a:lstStyle/>
          <a:p>
            <a:pPr marL="0" indent="0" algn="ctr">
              <a:lnSpc>
                <a:spcPts val="1500"/>
              </a:lnSpc>
              <a:buNone/>
            </a:pPr>
            <a:r>
              <a:rPr lang="en-US" sz="1150" dirty="0">
                <a:solidFill>
                  <a:srgbClr val="6F655D"/>
                </a:solidFill>
                <a:latin typeface="Public Sans" pitchFamily="34" charset="0"/>
                <a:ea typeface="Public Sans" pitchFamily="34" charset="-122"/>
                <a:cs typeface="Public Sans" pitchFamily="34" charset="-120"/>
              </a:rPr>
              <a:t>Hours to resolve – long relative to expectations</a:t>
            </a:r>
            <a:endParaRPr lang="en-US" sz="1150" dirty="0"/>
          </a:p>
        </p:txBody>
      </p:sp>
      <p:sp>
        <p:nvSpPr>
          <p:cNvPr id="22" name="Text 18"/>
          <p:cNvSpPr/>
          <p:nvPr/>
        </p:nvSpPr>
        <p:spPr>
          <a:xfrm>
            <a:off x="7904559" y="4179570"/>
            <a:ext cx="5939552" cy="194548"/>
          </a:xfrm>
          <a:prstGeom prst="rect">
            <a:avLst/>
          </a:prstGeom>
          <a:noFill/>
          <a:ln/>
        </p:spPr>
        <p:txBody>
          <a:bodyPr wrap="none" lIns="0" tIns="0" rIns="0" bIns="0" rtlCol="0" anchor="t"/>
          <a:lstStyle/>
          <a:p>
            <a:pPr marL="0" indent="0" algn="l">
              <a:lnSpc>
                <a:spcPts val="1500"/>
              </a:lnSpc>
              <a:buNone/>
            </a:pPr>
            <a:endParaRPr lang="en-US" sz="1150" dirty="0"/>
          </a:p>
        </p:txBody>
      </p:sp>
      <p:sp>
        <p:nvSpPr>
          <p:cNvPr id="23" name="Text 19"/>
          <p:cNvSpPr/>
          <p:nvPr/>
        </p:nvSpPr>
        <p:spPr>
          <a:xfrm>
            <a:off x="7904559" y="4460319"/>
            <a:ext cx="5939552" cy="194548"/>
          </a:xfrm>
          <a:prstGeom prst="rect">
            <a:avLst/>
          </a:prstGeom>
          <a:noFill/>
          <a:ln/>
        </p:spPr>
        <p:txBody>
          <a:bodyPr wrap="none" lIns="0" tIns="0" rIns="0" bIns="0" rtlCol="0" anchor="t"/>
          <a:lstStyle/>
          <a:p>
            <a:pPr marL="0" indent="0" algn="l">
              <a:lnSpc>
                <a:spcPts val="1500"/>
              </a:lnSpc>
              <a:buNone/>
            </a:pPr>
            <a:endParaRPr lang="en-US" sz="1150" dirty="0"/>
          </a:p>
        </p:txBody>
      </p:sp>
      <p:sp>
        <p:nvSpPr>
          <p:cNvPr id="24" name="Text 20"/>
          <p:cNvSpPr/>
          <p:nvPr/>
        </p:nvSpPr>
        <p:spPr>
          <a:xfrm>
            <a:off x="7001616" y="4717553"/>
            <a:ext cx="3166110" cy="230386"/>
          </a:xfrm>
          <a:prstGeom prst="rect">
            <a:avLst/>
          </a:prstGeom>
          <a:noFill/>
          <a:ln/>
        </p:spPr>
        <p:txBody>
          <a:bodyPr wrap="none" lIns="0" tIns="0" rIns="0" bIns="0" rtlCol="0" anchor="t"/>
          <a:lstStyle/>
          <a:p>
            <a:pPr marL="0" indent="0" algn="l">
              <a:lnSpc>
                <a:spcPts val="1800"/>
              </a:lnSpc>
              <a:buNone/>
            </a:pPr>
            <a:r>
              <a:rPr lang="en-US" sz="1600" dirty="0">
                <a:solidFill>
                  <a:srgbClr val="4B6981"/>
                </a:solidFill>
                <a:latin typeface="Playfair Display Semi Bold" pitchFamily="34" charset="0"/>
                <a:ea typeface="Playfair Display Semi Bold" pitchFamily="34" charset="-122"/>
                <a:cs typeface="Playfair Display Semi Bold" pitchFamily="34" charset="-120"/>
              </a:rPr>
              <a:t>Resolution &amp; Satisfaction Correlation</a:t>
            </a:r>
            <a:endParaRPr lang="en-US" sz="1600" dirty="0"/>
          </a:p>
        </p:txBody>
      </p:sp>
      <p:sp>
        <p:nvSpPr>
          <p:cNvPr id="25" name="Text 21"/>
          <p:cNvSpPr/>
          <p:nvPr/>
        </p:nvSpPr>
        <p:spPr>
          <a:xfrm>
            <a:off x="6998263" y="5096982"/>
            <a:ext cx="5939552" cy="389096"/>
          </a:xfrm>
          <a:prstGeom prst="rect">
            <a:avLst/>
          </a:prstGeom>
          <a:noFill/>
          <a:ln/>
        </p:spPr>
        <p:txBody>
          <a:bodyPr wrap="square" lIns="0" tIns="0" rIns="0" bIns="0" rtlCol="0" anchor="t"/>
          <a:lstStyle/>
          <a:p>
            <a:pPr marL="0" indent="0" algn="l">
              <a:lnSpc>
                <a:spcPts val="1500"/>
              </a:lnSpc>
              <a:buNone/>
            </a:pPr>
            <a:r>
              <a:rPr lang="en-US" sz="1200" dirty="0">
                <a:solidFill>
                  <a:srgbClr val="6F655D"/>
                </a:solidFill>
                <a:latin typeface="Public Sans" pitchFamily="34" charset="0"/>
                <a:ea typeface="Public Sans" pitchFamily="34" charset="-122"/>
                <a:cs typeface="Public Sans" pitchFamily="34" charset="-120"/>
              </a:rPr>
              <a:t>Data shows that faster, clearer resolution directly correlates with higher satisfaction scores over time.</a:t>
            </a:r>
            <a:endParaRPr lang="en-US" sz="1200" dirty="0"/>
          </a:p>
        </p:txBody>
      </p:sp>
      <p:sp>
        <p:nvSpPr>
          <p:cNvPr id="27" name="Shape 23"/>
          <p:cNvSpPr/>
          <p:nvPr/>
        </p:nvSpPr>
        <p:spPr>
          <a:xfrm>
            <a:off x="7001616" y="6101477"/>
            <a:ext cx="5939552" cy="876062"/>
          </a:xfrm>
          <a:prstGeom prst="roundRect">
            <a:avLst>
              <a:gd name="adj" fmla="val 7068"/>
            </a:avLst>
          </a:prstGeom>
          <a:solidFill>
            <a:srgbClr val="E6CCCC"/>
          </a:solidFill>
          <a:ln/>
        </p:spPr>
      </p:sp>
      <p:pic>
        <p:nvPicPr>
          <p:cNvPr id="28" name="Image 2" descr="preencode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30950" y="6243329"/>
            <a:ext cx="184190" cy="147399"/>
          </a:xfrm>
          <a:prstGeom prst="rect">
            <a:avLst/>
          </a:prstGeom>
        </p:spPr>
      </p:pic>
      <p:sp>
        <p:nvSpPr>
          <p:cNvPr id="29" name="Text 24"/>
          <p:cNvSpPr/>
          <p:nvPr/>
        </p:nvSpPr>
        <p:spPr>
          <a:xfrm>
            <a:off x="7444474" y="6212920"/>
            <a:ext cx="5313164" cy="583644"/>
          </a:xfrm>
          <a:prstGeom prst="rect">
            <a:avLst/>
          </a:prstGeom>
          <a:noFill/>
          <a:ln/>
        </p:spPr>
        <p:txBody>
          <a:bodyPr wrap="square" lIns="0" tIns="0" rIns="0" bIns="0" rtlCol="0" anchor="t"/>
          <a:lstStyle/>
          <a:p>
            <a:pPr marL="0" indent="0" algn="l">
              <a:lnSpc>
                <a:spcPts val="1500"/>
              </a:lnSpc>
              <a:buNone/>
            </a:pPr>
            <a:r>
              <a:rPr lang="en-US" sz="1200" b="1" dirty="0">
                <a:solidFill>
                  <a:srgbClr val="000000"/>
                </a:solidFill>
                <a:latin typeface="Public Sans" pitchFamily="34" charset="0"/>
                <a:ea typeface="Public Sans" pitchFamily="34" charset="-122"/>
                <a:cs typeface="Public Sans" pitchFamily="34" charset="-120"/>
              </a:rPr>
              <a:t>Strategic Lever:</a:t>
            </a:r>
            <a:r>
              <a:rPr lang="en-US" sz="1200" dirty="0">
                <a:solidFill>
                  <a:srgbClr val="000000"/>
                </a:solidFill>
                <a:latin typeface="Public Sans" pitchFamily="34" charset="0"/>
                <a:ea typeface="Public Sans" pitchFamily="34" charset="-122"/>
                <a:cs typeface="Public Sans" pitchFamily="34" charset="-120"/>
              </a:rPr>
              <a:t> Treat discounts, returns, and service issues as controllable levers. Refine pricing strategy, tighten quality expectations, and redesign support flows to protect margin and improve loyalty.</a:t>
            </a:r>
            <a:endParaRPr lang="en-US" sz="1200" dirty="0"/>
          </a:p>
        </p:txBody>
      </p:sp>
      <p:pic>
        <p:nvPicPr>
          <p:cNvPr id="30" name="Image 2" descr="preencoded.png">
            <a:hlinkClick r:id="rId7"/>
            <a:extLst>
              <a:ext uri="{FF2B5EF4-FFF2-40B4-BE49-F238E27FC236}">
                <a16:creationId xmlns:a16="http://schemas.microsoft.com/office/drawing/2014/main" id="{ACA07BB7-9F4F-F2B5-2DBD-69B98228B6E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599129" y="7486682"/>
            <a:ext cx="2985968" cy="623768"/>
          </a:xfrm>
          <a:prstGeom prst="rect">
            <a:avLst/>
          </a:prstGeom>
        </p:spPr>
      </p:pic>
      <p:cxnSp>
        <p:nvCxnSpPr>
          <p:cNvPr id="26" name="Straight Connector 25">
            <a:extLst>
              <a:ext uri="{FF2B5EF4-FFF2-40B4-BE49-F238E27FC236}">
                <a16:creationId xmlns:a16="http://schemas.microsoft.com/office/drawing/2014/main" id="{3550F8D0-09CE-E058-7C6E-B68C2B25F198}"/>
              </a:ext>
            </a:extLst>
          </p:cNvPr>
          <p:cNvCxnSpPr>
            <a:cxnSpLocks/>
          </p:cNvCxnSpPr>
          <p:nvPr/>
        </p:nvCxnSpPr>
        <p:spPr>
          <a:xfrm>
            <a:off x="6352560" y="3959731"/>
            <a:ext cx="41096" cy="3526951"/>
          </a:xfrm>
          <a:prstGeom prst="line">
            <a:avLst/>
          </a:prstGeom>
          <a:ln>
            <a:solidFill>
              <a:srgbClr val="6F655D"/>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250" advTm="3000"/>
    </mc:Choice>
    <mc:Fallback>
      <p:transition spd="slow"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0058400" cy="8229600"/>
          </a:xfrm>
          <a:prstGeom prst="rect">
            <a:avLst/>
          </a:prstGeom>
        </p:spPr>
      </p:pic>
      <p:pic>
        <p:nvPicPr>
          <p:cNvPr id="3" name="Image 1" descr="preencode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308" y="873303"/>
            <a:ext cx="9493947" cy="6482993"/>
          </a:xfrm>
          <a:prstGeom prst="rect">
            <a:avLst/>
          </a:prstGeom>
        </p:spPr>
      </p:pic>
      <p:sp>
        <p:nvSpPr>
          <p:cNvPr id="4" name="Shape 0"/>
          <p:cNvSpPr/>
          <p:nvPr/>
        </p:nvSpPr>
        <p:spPr>
          <a:xfrm>
            <a:off x="9937790" y="984171"/>
            <a:ext cx="1168122" cy="244078"/>
          </a:xfrm>
          <a:prstGeom prst="roundRect">
            <a:avLst>
              <a:gd name="adj" fmla="val 20296"/>
            </a:avLst>
          </a:prstGeom>
          <a:solidFill>
            <a:srgbClr val="EEDDDD"/>
          </a:solidFill>
          <a:ln/>
        </p:spPr>
      </p:sp>
      <p:pic>
        <p:nvPicPr>
          <p:cNvPr id="5"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26134" y="1047274"/>
            <a:ext cx="117872" cy="117872"/>
          </a:xfrm>
          <a:prstGeom prst="rect">
            <a:avLst/>
          </a:prstGeom>
        </p:spPr>
      </p:pic>
      <p:sp>
        <p:nvSpPr>
          <p:cNvPr id="6" name="Text 1"/>
          <p:cNvSpPr/>
          <p:nvPr/>
        </p:nvSpPr>
        <p:spPr>
          <a:xfrm>
            <a:off x="10202942" y="1028343"/>
            <a:ext cx="814626" cy="155734"/>
          </a:xfrm>
          <a:prstGeom prst="rect">
            <a:avLst/>
          </a:prstGeom>
          <a:noFill/>
          <a:ln/>
        </p:spPr>
        <p:txBody>
          <a:bodyPr wrap="none" lIns="0" tIns="0" rIns="0" bIns="0" rtlCol="0" anchor="t"/>
          <a:lstStyle/>
          <a:p>
            <a:pPr marL="0" indent="0" algn="l">
              <a:lnSpc>
                <a:spcPts val="1200"/>
              </a:lnSpc>
              <a:buNone/>
            </a:pPr>
            <a:r>
              <a:rPr lang="en-US" sz="900" dirty="0">
                <a:solidFill>
                  <a:srgbClr val="6F655D"/>
                </a:solidFill>
                <a:latin typeface="Public Sans" pitchFamily="34" charset="0"/>
                <a:ea typeface="Public Sans" pitchFamily="34" charset="-122"/>
                <a:cs typeface="Public Sans" pitchFamily="34" charset="-120"/>
              </a:rPr>
              <a:t>KEY INSIGHTS</a:t>
            </a:r>
            <a:endParaRPr lang="en-US" sz="900" dirty="0"/>
          </a:p>
        </p:txBody>
      </p:sp>
      <p:sp>
        <p:nvSpPr>
          <p:cNvPr id="7" name="Text 2"/>
          <p:cNvSpPr/>
          <p:nvPr/>
        </p:nvSpPr>
        <p:spPr>
          <a:xfrm>
            <a:off x="9937790" y="1266468"/>
            <a:ext cx="3898821" cy="737235"/>
          </a:xfrm>
          <a:prstGeom prst="rect">
            <a:avLst/>
          </a:prstGeom>
          <a:noFill/>
          <a:ln/>
        </p:spPr>
        <p:txBody>
          <a:bodyPr wrap="square" lIns="0" tIns="0" rIns="0" bIns="0" rtlCol="0" anchor="t"/>
          <a:lstStyle/>
          <a:p>
            <a:pPr marL="0" indent="0" algn="l">
              <a:lnSpc>
                <a:spcPts val="2900"/>
              </a:lnSpc>
              <a:buNone/>
            </a:pPr>
            <a:r>
              <a:rPr lang="en-US" sz="2800" dirty="0">
                <a:solidFill>
                  <a:srgbClr val="4B6981"/>
                </a:solidFill>
                <a:latin typeface="Playfair Display Semi Bold" pitchFamily="34" charset="0"/>
                <a:ea typeface="Playfair Display Semi Bold" pitchFamily="34" charset="-122"/>
                <a:cs typeface="Playfair Display Semi Bold" pitchFamily="34" charset="-120"/>
              </a:rPr>
              <a:t>Executive Dashboard Insights</a:t>
            </a:r>
            <a:endParaRPr lang="en-US" sz="2800" dirty="0"/>
          </a:p>
        </p:txBody>
      </p:sp>
      <p:sp>
        <p:nvSpPr>
          <p:cNvPr id="8" name="Text 3"/>
          <p:cNvSpPr/>
          <p:nvPr/>
        </p:nvSpPr>
        <p:spPr>
          <a:xfrm>
            <a:off x="9937790" y="2147411"/>
            <a:ext cx="3898821" cy="583644"/>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6F655D"/>
                </a:solidFill>
                <a:latin typeface="Public Sans" pitchFamily="34" charset="0"/>
                <a:ea typeface="Public Sans" pitchFamily="34" charset="-122"/>
                <a:cs typeface="Public Sans" pitchFamily="34" charset="-120"/>
              </a:rPr>
              <a:t>Gender Distribution</a:t>
            </a:r>
            <a:r>
              <a:rPr lang="en-US" sz="1150" dirty="0">
                <a:solidFill>
                  <a:srgbClr val="6F655D"/>
                </a:solidFill>
                <a:latin typeface="Public Sans" pitchFamily="34" charset="0"/>
                <a:ea typeface="Public Sans" pitchFamily="34" charset="-122"/>
                <a:cs typeface="Public Sans" pitchFamily="34" charset="-120"/>
              </a:rPr>
              <a:t>→ The customer base is broadly distributed, indicating mass-market reach.</a:t>
            </a:r>
            <a:endParaRPr lang="en-US" sz="1150" dirty="0"/>
          </a:p>
        </p:txBody>
      </p:sp>
      <p:sp>
        <p:nvSpPr>
          <p:cNvPr id="9" name="Text 4"/>
          <p:cNvSpPr/>
          <p:nvPr/>
        </p:nvSpPr>
        <p:spPr>
          <a:xfrm>
            <a:off x="9937790" y="2764512"/>
            <a:ext cx="3898821" cy="583644"/>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6F655D"/>
                </a:solidFill>
                <a:latin typeface="Public Sans" pitchFamily="34" charset="0"/>
                <a:ea typeface="Public Sans" pitchFamily="34" charset="-122"/>
                <a:cs typeface="Public Sans" pitchFamily="34" charset="-120"/>
              </a:rPr>
              <a:t>Resolution Time (121K)</a:t>
            </a:r>
            <a:r>
              <a:rPr lang="en-US" sz="1150" dirty="0">
                <a:solidFill>
                  <a:srgbClr val="6F655D"/>
                </a:solidFill>
                <a:latin typeface="Public Sans" pitchFamily="34" charset="0"/>
                <a:ea typeface="Public Sans" pitchFamily="34" charset="-122"/>
                <a:cs typeface="Public Sans" pitchFamily="34" charset="-120"/>
              </a:rPr>
              <a:t>→ Resolution time is high, impacting customer experience.</a:t>
            </a:r>
            <a:endParaRPr lang="en-US" sz="1150" dirty="0"/>
          </a:p>
        </p:txBody>
      </p:sp>
      <p:sp>
        <p:nvSpPr>
          <p:cNvPr id="10" name="Text 5"/>
          <p:cNvSpPr/>
          <p:nvPr/>
        </p:nvSpPr>
        <p:spPr>
          <a:xfrm>
            <a:off x="9937790" y="3381613"/>
            <a:ext cx="3898821" cy="583644"/>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6F655D"/>
                </a:solidFill>
                <a:latin typeface="Public Sans" pitchFamily="34" charset="0"/>
                <a:ea typeface="Public Sans" pitchFamily="34" charset="-122"/>
                <a:cs typeface="Public Sans" pitchFamily="34" charset="-120"/>
              </a:rPr>
              <a:t>Payment Method</a:t>
            </a:r>
            <a:r>
              <a:rPr lang="en-US" sz="1150" dirty="0">
                <a:solidFill>
                  <a:srgbClr val="6F655D"/>
                </a:solidFill>
                <a:latin typeface="Public Sans" pitchFamily="34" charset="0"/>
                <a:ea typeface="Public Sans" pitchFamily="34" charset="-122"/>
                <a:cs typeface="Public Sans" pitchFamily="34" charset="-120"/>
              </a:rPr>
              <a:t>→ Credit and debit cards dominate, confirming strong digital adoption and low payment friction.</a:t>
            </a:r>
            <a:endParaRPr lang="en-US" sz="1150" dirty="0"/>
          </a:p>
        </p:txBody>
      </p:sp>
      <p:sp>
        <p:nvSpPr>
          <p:cNvPr id="11" name="Text 6"/>
          <p:cNvSpPr/>
          <p:nvPr/>
        </p:nvSpPr>
        <p:spPr>
          <a:xfrm>
            <a:off x="9937790" y="3998714"/>
            <a:ext cx="3898821" cy="583644"/>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6F655D"/>
                </a:solidFill>
                <a:latin typeface="Public Sans" pitchFamily="34" charset="0"/>
                <a:ea typeface="Public Sans" pitchFamily="34" charset="-122"/>
                <a:cs typeface="Public Sans" pitchFamily="34" charset="-120"/>
              </a:rPr>
              <a:t>Issues by Category &amp; Priority</a:t>
            </a:r>
            <a:r>
              <a:rPr lang="en-US" sz="1150" dirty="0">
                <a:solidFill>
                  <a:srgbClr val="6F655D"/>
                </a:solidFill>
                <a:latin typeface="Public Sans" pitchFamily="34" charset="0"/>
                <a:ea typeface="Public Sans" pitchFamily="34" charset="-122"/>
                <a:cs typeface="Public Sans" pitchFamily="34" charset="-120"/>
              </a:rPr>
              <a:t>→ Shipping and returns drive most issues, highlighting process gaps rather than product flaws.</a:t>
            </a:r>
            <a:endParaRPr lang="en-US" sz="1150" dirty="0"/>
          </a:p>
        </p:txBody>
      </p:sp>
      <p:sp>
        <p:nvSpPr>
          <p:cNvPr id="12" name="Text 7"/>
          <p:cNvSpPr/>
          <p:nvPr/>
        </p:nvSpPr>
        <p:spPr>
          <a:xfrm>
            <a:off x="9937790" y="4615815"/>
            <a:ext cx="3898821" cy="583644"/>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6F655D"/>
                </a:solidFill>
                <a:latin typeface="Public Sans" pitchFamily="34" charset="0"/>
                <a:ea typeface="Public Sans" pitchFamily="34" charset="-122"/>
                <a:cs typeface="Public Sans" pitchFamily="34" charset="-120"/>
              </a:rPr>
              <a:t>Revenue Over Time</a:t>
            </a:r>
            <a:r>
              <a:rPr lang="en-US" sz="1150" dirty="0">
                <a:solidFill>
                  <a:srgbClr val="6F655D"/>
                </a:solidFill>
                <a:latin typeface="Public Sans" pitchFamily="34" charset="0"/>
                <a:ea typeface="Public Sans" pitchFamily="34" charset="-122"/>
                <a:cs typeface="Public Sans" pitchFamily="34" charset="-120"/>
              </a:rPr>
              <a:t>→ Revenue shows consistent upward growth with volatility, indicating scale with execution risk.</a:t>
            </a:r>
            <a:endParaRPr lang="en-US" sz="1150" dirty="0"/>
          </a:p>
        </p:txBody>
      </p:sp>
      <p:sp>
        <p:nvSpPr>
          <p:cNvPr id="13" name="Text 8"/>
          <p:cNvSpPr/>
          <p:nvPr/>
        </p:nvSpPr>
        <p:spPr>
          <a:xfrm>
            <a:off x="9937790" y="5232916"/>
            <a:ext cx="3898821" cy="778193"/>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6F655D"/>
                </a:solidFill>
                <a:latin typeface="Public Sans" pitchFamily="34" charset="0"/>
                <a:ea typeface="Public Sans" pitchFamily="34" charset="-122"/>
                <a:cs typeface="Public Sans" pitchFamily="34" charset="-120"/>
              </a:rPr>
              <a:t>Revenue by Store Location</a:t>
            </a:r>
            <a:r>
              <a:rPr lang="en-US" sz="1150" dirty="0">
                <a:solidFill>
                  <a:srgbClr val="6F655D"/>
                </a:solidFill>
                <a:latin typeface="Public Sans" pitchFamily="34" charset="0"/>
                <a:ea typeface="Public Sans" pitchFamily="34" charset="-122"/>
                <a:cs typeface="Public Sans" pitchFamily="34" charset="-120"/>
              </a:rPr>
              <a:t>→ Online channels overwhelmingly outperforms physical stores, making digital the primary growth driver.</a:t>
            </a:r>
            <a:endParaRPr lang="en-US" sz="1150" dirty="0"/>
          </a:p>
        </p:txBody>
      </p:sp>
      <p:sp>
        <p:nvSpPr>
          <p:cNvPr id="14" name="Text 9"/>
          <p:cNvSpPr/>
          <p:nvPr/>
        </p:nvSpPr>
        <p:spPr>
          <a:xfrm>
            <a:off x="9937790" y="6044565"/>
            <a:ext cx="3898821" cy="583644"/>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6F655D"/>
                </a:solidFill>
                <a:latin typeface="Public Sans" pitchFamily="34" charset="0"/>
                <a:ea typeface="Public Sans" pitchFamily="34" charset="-122"/>
                <a:cs typeface="Public Sans" pitchFamily="34" charset="-120"/>
              </a:rPr>
              <a:t>Top 10 Products by Revenue</a:t>
            </a:r>
            <a:r>
              <a:rPr lang="en-US" sz="1150" dirty="0">
                <a:solidFill>
                  <a:srgbClr val="6F655D"/>
                </a:solidFill>
                <a:latin typeface="Public Sans" pitchFamily="34" charset="0"/>
                <a:ea typeface="Public Sans" pitchFamily="34" charset="-122"/>
                <a:cs typeface="Public Sans" pitchFamily="34" charset="-120"/>
              </a:rPr>
              <a:t>→ A small set of products drives most revenue, creating both focus and concentration risk.</a:t>
            </a:r>
            <a:endParaRPr lang="en-US" sz="1150" dirty="0"/>
          </a:p>
        </p:txBody>
      </p:sp>
      <p:sp>
        <p:nvSpPr>
          <p:cNvPr id="15" name="Text 10"/>
          <p:cNvSpPr/>
          <p:nvPr/>
        </p:nvSpPr>
        <p:spPr>
          <a:xfrm>
            <a:off x="9937790" y="6661666"/>
            <a:ext cx="3898821" cy="583644"/>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6F655D"/>
                </a:solidFill>
                <a:latin typeface="Public Sans" pitchFamily="34" charset="0"/>
                <a:ea typeface="Public Sans" pitchFamily="34" charset="-122"/>
                <a:cs typeface="Public Sans" pitchFamily="34" charset="-120"/>
              </a:rPr>
              <a:t>Revenue Bridge from List Price</a:t>
            </a:r>
            <a:r>
              <a:rPr lang="en-US" sz="1150" dirty="0">
                <a:solidFill>
                  <a:srgbClr val="6F655D"/>
                </a:solidFill>
                <a:latin typeface="Public Sans" pitchFamily="34" charset="0"/>
                <a:ea typeface="Public Sans" pitchFamily="34" charset="-122"/>
                <a:cs typeface="Public Sans" pitchFamily="34" charset="-120"/>
              </a:rPr>
              <a:t>→ Discounts and returns significantly erode revenue, emphasizing the need for pricing discipline.</a:t>
            </a:r>
            <a:endParaRPr lang="en-US" sz="1150" dirty="0"/>
          </a:p>
        </p:txBody>
      </p:sp>
      <p:pic>
        <p:nvPicPr>
          <p:cNvPr id="16" name="Image 2" descr="preencoded.png">
            <a:hlinkClick r:id="rId7"/>
            <a:extLst>
              <a:ext uri="{FF2B5EF4-FFF2-40B4-BE49-F238E27FC236}">
                <a16:creationId xmlns:a16="http://schemas.microsoft.com/office/drawing/2014/main" id="{985BFCF4-FE31-64E1-6E82-E1A9AC305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562239" y="7567691"/>
            <a:ext cx="2985968" cy="6237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0" y="0"/>
            <a:ext cx="10058400" cy="8229600"/>
          </a:xfrm>
          <a:prstGeom prst="rect">
            <a:avLst/>
          </a:prstGeom>
        </p:spPr>
      </p:pic>
      <p:pic>
        <p:nvPicPr>
          <p:cNvPr id="3" name="Image 1" descr="preencode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78242" y="1047963"/>
            <a:ext cx="9453562" cy="6270927"/>
          </a:xfrm>
          <a:prstGeom prst="rect">
            <a:avLst/>
          </a:prstGeom>
        </p:spPr>
      </p:pic>
      <p:sp>
        <p:nvSpPr>
          <p:cNvPr id="4" name="Shape 0"/>
          <p:cNvSpPr/>
          <p:nvPr/>
        </p:nvSpPr>
        <p:spPr>
          <a:xfrm>
            <a:off x="793790" y="1221581"/>
            <a:ext cx="1258133" cy="268010"/>
          </a:xfrm>
          <a:prstGeom prst="roundRect">
            <a:avLst>
              <a:gd name="adj" fmla="val 19906"/>
            </a:avLst>
          </a:prstGeom>
          <a:solidFill>
            <a:srgbClr val="EEDDDD"/>
          </a:solidFill>
          <a:ln/>
        </p:spPr>
      </p:sp>
      <p:pic>
        <p:nvPicPr>
          <p:cNvPr id="5"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040" y="1292066"/>
            <a:ext cx="126921" cy="126921"/>
          </a:xfrm>
          <a:prstGeom prst="rect">
            <a:avLst/>
          </a:prstGeom>
        </p:spPr>
      </p:pic>
      <p:sp>
        <p:nvSpPr>
          <p:cNvPr id="6" name="Text 1"/>
          <p:cNvSpPr/>
          <p:nvPr/>
        </p:nvSpPr>
        <p:spPr>
          <a:xfrm>
            <a:off x="1079421" y="1269206"/>
            <a:ext cx="877253" cy="172760"/>
          </a:xfrm>
          <a:prstGeom prst="rect">
            <a:avLst/>
          </a:prstGeom>
          <a:noFill/>
          <a:ln/>
        </p:spPr>
        <p:txBody>
          <a:bodyPr wrap="none" lIns="0" tIns="0" rIns="0" bIns="0" rtlCol="0" anchor="t"/>
          <a:lstStyle/>
          <a:p>
            <a:pPr marL="0" indent="0" algn="l">
              <a:lnSpc>
                <a:spcPts val="1350"/>
              </a:lnSpc>
              <a:buNone/>
            </a:pPr>
            <a:r>
              <a:rPr lang="en-US" sz="1000" dirty="0">
                <a:solidFill>
                  <a:srgbClr val="6F655D"/>
                </a:solidFill>
                <a:latin typeface="Public Sans" pitchFamily="34" charset="0"/>
                <a:ea typeface="Public Sans" pitchFamily="34" charset="-122"/>
                <a:cs typeface="Public Sans" pitchFamily="34" charset="-120"/>
              </a:rPr>
              <a:t>KEY INSIGHTS</a:t>
            </a:r>
            <a:endParaRPr lang="en-US" sz="1000" dirty="0"/>
          </a:p>
        </p:txBody>
      </p:sp>
      <p:sp>
        <p:nvSpPr>
          <p:cNvPr id="7" name="Text 2"/>
          <p:cNvSpPr/>
          <p:nvPr/>
        </p:nvSpPr>
        <p:spPr>
          <a:xfrm>
            <a:off x="793790" y="1534001"/>
            <a:ext cx="3898821" cy="793671"/>
          </a:xfrm>
          <a:prstGeom prst="rect">
            <a:avLst/>
          </a:prstGeom>
          <a:noFill/>
          <a:ln/>
        </p:spPr>
        <p:txBody>
          <a:bodyPr wrap="square" lIns="0" tIns="0" rIns="0" bIns="0" rtlCol="0" anchor="t"/>
          <a:lstStyle/>
          <a:p>
            <a:pPr marL="0" indent="0" algn="l">
              <a:lnSpc>
                <a:spcPts val="3100"/>
              </a:lnSpc>
              <a:buNone/>
            </a:pPr>
            <a:r>
              <a:rPr lang="en-US" sz="2800" dirty="0">
                <a:solidFill>
                  <a:srgbClr val="4B6981"/>
                </a:solidFill>
                <a:latin typeface="Playfair Display Semi Bold" pitchFamily="34" charset="0"/>
                <a:ea typeface="Playfair Display Semi Bold" pitchFamily="34" charset="-122"/>
                <a:cs typeface="Playfair Display Semi Bold" pitchFamily="34" charset="-120"/>
              </a:rPr>
              <a:t>Executive Dashboard Insights</a:t>
            </a:r>
            <a:endParaRPr lang="en-US" sz="2800" dirty="0"/>
          </a:p>
        </p:txBody>
      </p:sp>
      <p:sp>
        <p:nvSpPr>
          <p:cNvPr id="8" name="Text 3"/>
          <p:cNvSpPr/>
          <p:nvPr/>
        </p:nvSpPr>
        <p:spPr>
          <a:xfrm>
            <a:off x="793790" y="2494359"/>
            <a:ext cx="3898821" cy="863918"/>
          </a:xfrm>
          <a:prstGeom prst="rect">
            <a:avLst/>
          </a:prstGeom>
          <a:noFill/>
          <a:ln/>
        </p:spPr>
        <p:txBody>
          <a:bodyPr wrap="square" lIns="0" tIns="0" rIns="0" bIns="0" rtlCol="0" anchor="t"/>
          <a:lstStyle/>
          <a:p>
            <a:pPr marL="342900" indent="-342900" algn="l">
              <a:lnSpc>
                <a:spcPts val="1700"/>
              </a:lnSpc>
              <a:buSzPct val="100000"/>
              <a:buChar char="•"/>
            </a:pPr>
            <a:r>
              <a:rPr lang="en-US" sz="1250" b="1" dirty="0">
                <a:solidFill>
                  <a:srgbClr val="6F655D"/>
                </a:solidFill>
                <a:latin typeface="Public Sans" pitchFamily="34" charset="0"/>
                <a:ea typeface="Public Sans" pitchFamily="34" charset="-122"/>
                <a:cs typeface="Public Sans" pitchFamily="34" charset="-120"/>
              </a:rPr>
              <a:t>Average Rating by Product Category</a:t>
            </a:r>
            <a:r>
              <a:rPr lang="en-US" sz="1250" dirty="0">
                <a:solidFill>
                  <a:srgbClr val="6F655D"/>
                </a:solidFill>
                <a:latin typeface="Public Sans" pitchFamily="34" charset="0"/>
                <a:ea typeface="Public Sans" pitchFamily="34" charset="-122"/>
                <a:cs typeface="Public Sans" pitchFamily="34" charset="-120"/>
              </a:rPr>
              <a:t>→ Ratings are clustered around 4, but variation suggests uneven experience quality across categories.</a:t>
            </a:r>
            <a:endParaRPr lang="en-US" sz="1250" dirty="0"/>
          </a:p>
        </p:txBody>
      </p:sp>
      <p:sp>
        <p:nvSpPr>
          <p:cNvPr id="9" name="Text 4"/>
          <p:cNvSpPr/>
          <p:nvPr/>
        </p:nvSpPr>
        <p:spPr>
          <a:xfrm>
            <a:off x="793790" y="3397091"/>
            <a:ext cx="3898821" cy="863918"/>
          </a:xfrm>
          <a:prstGeom prst="rect">
            <a:avLst/>
          </a:prstGeom>
          <a:noFill/>
          <a:ln/>
        </p:spPr>
        <p:txBody>
          <a:bodyPr wrap="square" lIns="0" tIns="0" rIns="0" bIns="0" rtlCol="0" anchor="t"/>
          <a:lstStyle/>
          <a:p>
            <a:pPr marL="342900" indent="-342900" algn="l">
              <a:lnSpc>
                <a:spcPts val="1700"/>
              </a:lnSpc>
              <a:buSzPct val="100000"/>
              <a:buChar char="•"/>
            </a:pPr>
            <a:r>
              <a:rPr lang="en-US" sz="1250" b="1" dirty="0">
                <a:solidFill>
                  <a:srgbClr val="6F655D"/>
                </a:solidFill>
                <a:latin typeface="Public Sans" pitchFamily="34" charset="0"/>
                <a:ea typeface="Public Sans" pitchFamily="34" charset="-122"/>
                <a:cs typeface="Public Sans" pitchFamily="34" charset="-120"/>
              </a:rPr>
              <a:t>Resolution &amp; Satisfaction Over Time</a:t>
            </a:r>
            <a:r>
              <a:rPr lang="en-US" sz="1250" dirty="0">
                <a:solidFill>
                  <a:srgbClr val="6F655D"/>
                </a:solidFill>
                <a:latin typeface="Public Sans" pitchFamily="34" charset="0"/>
                <a:ea typeface="Public Sans" pitchFamily="34" charset="-122"/>
                <a:cs typeface="Public Sans" pitchFamily="34" charset="-120"/>
              </a:rPr>
              <a:t>→ Satisfaction fluctuates despite stable ticket volume, implying resolution quality matters more than speed.</a:t>
            </a:r>
            <a:endParaRPr lang="en-US" sz="1250" dirty="0"/>
          </a:p>
        </p:txBody>
      </p:sp>
      <p:sp>
        <p:nvSpPr>
          <p:cNvPr id="10" name="Text 5"/>
          <p:cNvSpPr/>
          <p:nvPr/>
        </p:nvSpPr>
        <p:spPr>
          <a:xfrm>
            <a:off x="793790" y="4299823"/>
            <a:ext cx="3898821" cy="647938"/>
          </a:xfrm>
          <a:prstGeom prst="rect">
            <a:avLst/>
          </a:prstGeom>
          <a:noFill/>
          <a:ln/>
        </p:spPr>
        <p:txBody>
          <a:bodyPr wrap="square" lIns="0" tIns="0" rIns="0" bIns="0" rtlCol="0" anchor="t"/>
          <a:lstStyle/>
          <a:p>
            <a:pPr marL="342900" indent="-342900" algn="l">
              <a:lnSpc>
                <a:spcPts val="1700"/>
              </a:lnSpc>
              <a:buSzPct val="100000"/>
              <a:buChar char="•"/>
            </a:pPr>
            <a:r>
              <a:rPr lang="en-US" sz="1250" b="1" dirty="0">
                <a:solidFill>
                  <a:srgbClr val="6F655D"/>
                </a:solidFill>
                <a:latin typeface="Public Sans" pitchFamily="34" charset="0"/>
                <a:ea typeface="Public Sans" pitchFamily="34" charset="-122"/>
                <a:cs typeface="Public Sans" pitchFamily="34" charset="-120"/>
              </a:rPr>
              <a:t>Top 10 Customers</a:t>
            </a:r>
            <a:r>
              <a:rPr lang="en-US" sz="1250" dirty="0">
                <a:solidFill>
                  <a:srgbClr val="6F655D"/>
                </a:solidFill>
                <a:latin typeface="Public Sans" pitchFamily="34" charset="0"/>
                <a:ea typeface="Public Sans" pitchFamily="34" charset="-122"/>
                <a:cs typeface="Public Sans" pitchFamily="34" charset="-120"/>
              </a:rPr>
              <a:t>→ A few customers contribute disproportionately to revenue, increasing dependency risk.</a:t>
            </a:r>
            <a:endParaRPr lang="en-US" sz="1250" dirty="0"/>
          </a:p>
        </p:txBody>
      </p:sp>
      <p:sp>
        <p:nvSpPr>
          <p:cNvPr id="11" name="Text 6"/>
          <p:cNvSpPr/>
          <p:nvPr/>
        </p:nvSpPr>
        <p:spPr>
          <a:xfrm>
            <a:off x="793790" y="4986576"/>
            <a:ext cx="3898821" cy="647938"/>
          </a:xfrm>
          <a:prstGeom prst="rect">
            <a:avLst/>
          </a:prstGeom>
          <a:noFill/>
          <a:ln/>
        </p:spPr>
        <p:txBody>
          <a:bodyPr wrap="square" lIns="0" tIns="0" rIns="0" bIns="0" rtlCol="0" anchor="t"/>
          <a:lstStyle/>
          <a:p>
            <a:pPr marL="342900" indent="-342900" algn="l">
              <a:lnSpc>
                <a:spcPts val="1700"/>
              </a:lnSpc>
              <a:buSzPct val="100000"/>
              <a:buChar char="•"/>
            </a:pPr>
            <a:r>
              <a:rPr lang="en-US" sz="1250" b="1" dirty="0">
                <a:solidFill>
                  <a:srgbClr val="6F655D"/>
                </a:solidFill>
                <a:latin typeface="Public Sans" pitchFamily="34" charset="0"/>
                <a:ea typeface="Public Sans" pitchFamily="34" charset="-122"/>
                <a:cs typeface="Public Sans" pitchFamily="34" charset="-120"/>
              </a:rPr>
              <a:t>Lowest Rating by Product Category</a:t>
            </a:r>
            <a:r>
              <a:rPr lang="en-US" sz="1250" dirty="0">
                <a:solidFill>
                  <a:srgbClr val="6F655D"/>
                </a:solidFill>
                <a:latin typeface="Public Sans" pitchFamily="34" charset="0"/>
                <a:ea typeface="Public Sans" pitchFamily="34" charset="-122"/>
                <a:cs typeface="Public Sans" pitchFamily="34" charset="-120"/>
              </a:rPr>
              <a:t>→ High-revenue categories also appear in low-rating counts, signaling hidden retention risk.</a:t>
            </a:r>
            <a:endParaRPr lang="en-US" sz="1250" dirty="0"/>
          </a:p>
        </p:txBody>
      </p:sp>
      <p:sp>
        <p:nvSpPr>
          <p:cNvPr id="12" name="Text 7"/>
          <p:cNvSpPr/>
          <p:nvPr/>
        </p:nvSpPr>
        <p:spPr>
          <a:xfrm>
            <a:off x="793790" y="5673328"/>
            <a:ext cx="3898821" cy="647938"/>
          </a:xfrm>
          <a:prstGeom prst="rect">
            <a:avLst/>
          </a:prstGeom>
          <a:noFill/>
          <a:ln/>
        </p:spPr>
        <p:txBody>
          <a:bodyPr wrap="square" lIns="0" tIns="0" rIns="0" bIns="0" rtlCol="0" anchor="t"/>
          <a:lstStyle/>
          <a:p>
            <a:pPr marL="342900" indent="-342900" algn="l">
              <a:lnSpc>
                <a:spcPts val="1700"/>
              </a:lnSpc>
              <a:buSzPct val="100000"/>
              <a:buChar char="•"/>
            </a:pPr>
            <a:r>
              <a:rPr lang="en-US" sz="1250" b="1" dirty="0">
                <a:solidFill>
                  <a:srgbClr val="6F655D"/>
                </a:solidFill>
                <a:latin typeface="Public Sans" pitchFamily="34" charset="0"/>
                <a:ea typeface="Public Sans" pitchFamily="34" charset="-122"/>
                <a:cs typeface="Public Sans" pitchFamily="34" charset="-120"/>
              </a:rPr>
              <a:t>Discount Impact on Revenue</a:t>
            </a:r>
            <a:r>
              <a:rPr lang="en-US" sz="1250" dirty="0">
                <a:solidFill>
                  <a:srgbClr val="6F655D"/>
                </a:solidFill>
                <a:latin typeface="Public Sans" pitchFamily="34" charset="0"/>
                <a:ea typeface="Public Sans" pitchFamily="34" charset="-122"/>
                <a:cs typeface="Public Sans" pitchFamily="34" charset="-120"/>
              </a:rPr>
              <a:t>→ Higher discounts do not consistently drive higher revenue, indicating inefficient discounting.</a:t>
            </a:r>
            <a:endParaRPr lang="en-US" sz="1250" dirty="0"/>
          </a:p>
        </p:txBody>
      </p:sp>
      <p:sp>
        <p:nvSpPr>
          <p:cNvPr id="13" name="Text 8"/>
          <p:cNvSpPr/>
          <p:nvPr/>
        </p:nvSpPr>
        <p:spPr>
          <a:xfrm>
            <a:off x="793790" y="6360081"/>
            <a:ext cx="3898821" cy="647938"/>
          </a:xfrm>
          <a:prstGeom prst="rect">
            <a:avLst/>
          </a:prstGeom>
          <a:noFill/>
          <a:ln/>
        </p:spPr>
        <p:txBody>
          <a:bodyPr wrap="square" lIns="0" tIns="0" rIns="0" bIns="0" rtlCol="0" anchor="t"/>
          <a:lstStyle/>
          <a:p>
            <a:pPr marL="342900" indent="-342900" algn="l">
              <a:lnSpc>
                <a:spcPts val="1700"/>
              </a:lnSpc>
              <a:buSzPct val="100000"/>
              <a:buChar char="•"/>
            </a:pPr>
            <a:r>
              <a:rPr lang="en-US" sz="1250" b="1" dirty="0">
                <a:solidFill>
                  <a:srgbClr val="6F655D"/>
                </a:solidFill>
                <a:latin typeface="Public Sans" pitchFamily="34" charset="0"/>
                <a:ea typeface="Public Sans" pitchFamily="34" charset="-122"/>
                <a:cs typeface="Public Sans" pitchFamily="34" charset="-120"/>
              </a:rPr>
              <a:t>Monthly Revenue by Product Category</a:t>
            </a:r>
            <a:r>
              <a:rPr lang="en-US" sz="1250" dirty="0">
                <a:solidFill>
                  <a:srgbClr val="6F655D"/>
                </a:solidFill>
                <a:latin typeface="Public Sans" pitchFamily="34" charset="0"/>
                <a:ea typeface="Public Sans" pitchFamily="34" charset="-122"/>
                <a:cs typeface="Public Sans" pitchFamily="34" charset="-120"/>
              </a:rPr>
              <a:t>→ Strong seasonality with Q3–Q4 peaks, critical for inventory and campaign planning.</a:t>
            </a:r>
            <a:endParaRPr lang="en-US" sz="1250" dirty="0"/>
          </a:p>
        </p:txBody>
      </p:sp>
      <p:pic>
        <p:nvPicPr>
          <p:cNvPr id="14" name="Image 2" descr="preencoded.png">
            <a:hlinkClick r:id="rId7"/>
            <a:extLst>
              <a:ext uri="{FF2B5EF4-FFF2-40B4-BE49-F238E27FC236}">
                <a16:creationId xmlns:a16="http://schemas.microsoft.com/office/drawing/2014/main" id="{5F7F3466-29C4-1552-8111-08721DF4427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540559" y="7462361"/>
            <a:ext cx="2985968" cy="6237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6035040" cy="8229600"/>
          </a:xfrm>
          <a:prstGeom prst="rect">
            <a:avLst/>
          </a:prstGeom>
        </p:spPr>
      </p:pic>
      <p:sp>
        <p:nvSpPr>
          <p:cNvPr id="3" name="Shape 0"/>
          <p:cNvSpPr/>
          <p:nvPr/>
        </p:nvSpPr>
        <p:spPr>
          <a:xfrm>
            <a:off x="6280190" y="698183"/>
            <a:ext cx="1886545" cy="317778"/>
          </a:xfrm>
          <a:prstGeom prst="roundRect">
            <a:avLst>
              <a:gd name="adj" fmla="val 19187"/>
            </a:avLst>
          </a:prstGeom>
          <a:solidFill>
            <a:srgbClr val="EEDDDD"/>
          </a:solidFill>
          <a:ln/>
        </p:spPr>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9013" y="784503"/>
            <a:ext cx="145137" cy="145137"/>
          </a:xfrm>
          <a:prstGeom prst="rect">
            <a:avLst/>
          </a:prstGeom>
        </p:spPr>
      </p:pic>
      <p:sp>
        <p:nvSpPr>
          <p:cNvPr id="5" name="Text 1"/>
          <p:cNvSpPr/>
          <p:nvPr/>
        </p:nvSpPr>
        <p:spPr>
          <a:xfrm>
            <a:off x="6606659" y="752594"/>
            <a:ext cx="1451253" cy="208955"/>
          </a:xfrm>
          <a:prstGeom prst="rect">
            <a:avLst/>
          </a:prstGeom>
          <a:noFill/>
          <a:ln/>
        </p:spPr>
        <p:txBody>
          <a:bodyPr wrap="none" lIns="0" tIns="0" rIns="0" bIns="0" rtlCol="0" anchor="t"/>
          <a:lstStyle/>
          <a:p>
            <a:pPr marL="0" indent="0" algn="l">
              <a:lnSpc>
                <a:spcPts val="1600"/>
              </a:lnSpc>
              <a:buNone/>
            </a:pPr>
            <a:r>
              <a:rPr lang="en-US" sz="1100" dirty="0">
                <a:solidFill>
                  <a:srgbClr val="6F655D"/>
                </a:solidFill>
                <a:latin typeface="Public Sans" pitchFamily="34" charset="0"/>
                <a:ea typeface="Public Sans" pitchFamily="34" charset="-122"/>
                <a:cs typeface="Public Sans" pitchFamily="34" charset="-120"/>
              </a:rPr>
              <a:t>PRODUCT MANAGER</a:t>
            </a:r>
            <a:endParaRPr lang="en-US" sz="1100" dirty="0"/>
          </a:p>
        </p:txBody>
      </p:sp>
      <p:sp>
        <p:nvSpPr>
          <p:cNvPr id="6" name="Text 2"/>
          <p:cNvSpPr/>
          <p:nvPr/>
        </p:nvSpPr>
        <p:spPr>
          <a:xfrm>
            <a:off x="6280190" y="1073944"/>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4B6981"/>
                </a:solidFill>
                <a:latin typeface="Playfair Display Semi Bold" pitchFamily="34" charset="0"/>
                <a:ea typeface="Playfair Display Semi Bold" pitchFamily="34" charset="-122"/>
                <a:cs typeface="Playfair Display Semi Bold" pitchFamily="34" charset="-120"/>
              </a:rPr>
              <a:t>Product Manager Perspective – Journey &amp; Uplift</a:t>
            </a:r>
            <a:endParaRPr lang="en-US" sz="3550" dirty="0"/>
          </a:p>
        </p:txBody>
      </p:sp>
      <p:pic>
        <p:nvPicPr>
          <p:cNvPr id="7" name="Image 2" descr="preencode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80190" y="2425541"/>
            <a:ext cx="907256" cy="1517094"/>
          </a:xfrm>
          <a:prstGeom prst="rect">
            <a:avLst/>
          </a:prstGeom>
        </p:spPr>
      </p:pic>
      <p:sp>
        <p:nvSpPr>
          <p:cNvPr id="8" name="Text 3"/>
          <p:cNvSpPr/>
          <p:nvPr/>
        </p:nvSpPr>
        <p:spPr>
          <a:xfrm>
            <a:off x="7332583" y="2606993"/>
            <a:ext cx="2446139" cy="283488"/>
          </a:xfrm>
          <a:prstGeom prst="rect">
            <a:avLst/>
          </a:prstGeom>
          <a:noFill/>
          <a:ln/>
        </p:spPr>
        <p:txBody>
          <a:bodyPr wrap="none" lIns="0" tIns="0" rIns="0" bIns="0" rtlCol="0" anchor="t"/>
          <a:lstStyle/>
          <a:p>
            <a:pPr marL="0" indent="0" algn="l">
              <a:lnSpc>
                <a:spcPts val="2200"/>
              </a:lnSpc>
              <a:buNone/>
            </a:pPr>
            <a:r>
              <a:rPr lang="en-US" sz="1750" dirty="0">
                <a:solidFill>
                  <a:srgbClr val="6F655D"/>
                </a:solidFill>
                <a:latin typeface="Playfair Display Semi Bold" pitchFamily="34" charset="0"/>
                <a:ea typeface="Playfair Display Semi Bold" pitchFamily="34" charset="-122"/>
                <a:cs typeface="Playfair Display Semi Bold" pitchFamily="34" charset="-120"/>
              </a:rPr>
              <a:t>Priority: Post-Purchase</a:t>
            </a:r>
            <a:endParaRPr lang="en-US" sz="1750" dirty="0"/>
          </a:p>
        </p:txBody>
      </p:sp>
      <p:sp>
        <p:nvSpPr>
          <p:cNvPr id="9" name="Text 4"/>
          <p:cNvSpPr/>
          <p:nvPr/>
        </p:nvSpPr>
        <p:spPr>
          <a:xfrm>
            <a:off x="7332583" y="2977515"/>
            <a:ext cx="6504027" cy="783669"/>
          </a:xfrm>
          <a:prstGeom prst="rect">
            <a:avLst/>
          </a:prstGeom>
          <a:noFill/>
          <a:ln/>
        </p:spPr>
        <p:txBody>
          <a:bodyPr wrap="square" lIns="0" tIns="0" rIns="0" bIns="0" rtlCol="0" anchor="t"/>
          <a:lstStyle/>
          <a:p>
            <a:pPr marL="0" indent="0" algn="l">
              <a:lnSpc>
                <a:spcPts val="2050"/>
              </a:lnSpc>
              <a:buNone/>
            </a:pPr>
            <a:r>
              <a:rPr lang="en-US" sz="1400" dirty="0">
                <a:solidFill>
                  <a:srgbClr val="6F655D"/>
                </a:solidFill>
                <a:latin typeface="Public Sans" pitchFamily="34" charset="0"/>
                <a:ea typeface="Public Sans" pitchFamily="34" charset="-122"/>
                <a:cs typeface="Public Sans" pitchFamily="34" charset="-120"/>
              </a:rPr>
              <a:t>Focus on "receive" and "support" steps first. Shipping and returns issues, combined with long resolution times, show clear friction hurting satisfaction and creating avoidable costs.</a:t>
            </a:r>
            <a:endParaRPr lang="en-US" sz="1400" dirty="0"/>
          </a:p>
        </p:txBody>
      </p:sp>
      <p:pic>
        <p:nvPicPr>
          <p:cNvPr id="10" name="Image 3" descr="preencode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80190" y="3942636"/>
            <a:ext cx="907256" cy="1517094"/>
          </a:xfrm>
          <a:prstGeom prst="rect">
            <a:avLst/>
          </a:prstGeom>
        </p:spPr>
      </p:pic>
      <p:sp>
        <p:nvSpPr>
          <p:cNvPr id="11" name="Text 5"/>
          <p:cNvSpPr/>
          <p:nvPr/>
        </p:nvSpPr>
        <p:spPr>
          <a:xfrm>
            <a:off x="7332583" y="4124087"/>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6F655D"/>
                </a:solidFill>
                <a:latin typeface="Playfair Display Semi Bold" pitchFamily="34" charset="0"/>
                <a:ea typeface="Playfair Display Semi Bold" pitchFamily="34" charset="-122"/>
                <a:cs typeface="Playfair Display Semi Bold" pitchFamily="34" charset="-120"/>
              </a:rPr>
              <a:t>Fast Impact Path</a:t>
            </a:r>
            <a:endParaRPr lang="en-US" sz="1750" dirty="0"/>
          </a:p>
        </p:txBody>
      </p:sp>
      <p:sp>
        <p:nvSpPr>
          <p:cNvPr id="12" name="Text 6"/>
          <p:cNvSpPr/>
          <p:nvPr/>
        </p:nvSpPr>
        <p:spPr>
          <a:xfrm>
            <a:off x="7332583" y="4494609"/>
            <a:ext cx="6504027" cy="783669"/>
          </a:xfrm>
          <a:prstGeom prst="rect">
            <a:avLst/>
          </a:prstGeom>
          <a:noFill/>
          <a:ln/>
        </p:spPr>
        <p:txBody>
          <a:bodyPr wrap="square" lIns="0" tIns="0" rIns="0" bIns="0" rtlCol="0" anchor="t"/>
          <a:lstStyle/>
          <a:p>
            <a:pPr marL="0" indent="0" algn="l">
              <a:lnSpc>
                <a:spcPts val="2050"/>
              </a:lnSpc>
              <a:buNone/>
            </a:pPr>
            <a:r>
              <a:rPr lang="en-US" sz="1400" dirty="0">
                <a:solidFill>
                  <a:srgbClr val="6F655D"/>
                </a:solidFill>
                <a:latin typeface="Public Sans" pitchFamily="34" charset="0"/>
                <a:ea typeface="Public Sans" pitchFamily="34" charset="-122"/>
                <a:cs typeface="Public Sans" pitchFamily="34" charset="-120"/>
              </a:rPr>
              <a:t>Target Online channel and high-revenue categories like Smartphones and Furniture. They drive large volumes – improving ratings and reducing returns unlocks substantial incremental revenue.</a:t>
            </a:r>
            <a:endParaRPr lang="en-US" sz="1400" dirty="0"/>
          </a:p>
        </p:txBody>
      </p:sp>
      <p:sp>
        <p:nvSpPr>
          <p:cNvPr id="13" name="Shape 7"/>
          <p:cNvSpPr/>
          <p:nvPr/>
        </p:nvSpPr>
        <p:spPr>
          <a:xfrm>
            <a:off x="6280190" y="5713693"/>
            <a:ext cx="7556421" cy="30242"/>
          </a:xfrm>
          <a:prstGeom prst="rect">
            <a:avLst/>
          </a:prstGeom>
          <a:solidFill>
            <a:srgbClr val="6F655D">
              <a:alpha val="50000"/>
            </a:srgbClr>
          </a:solidFill>
          <a:ln/>
        </p:spPr>
      </p:sp>
      <p:sp>
        <p:nvSpPr>
          <p:cNvPr id="14" name="Shape 8"/>
          <p:cNvSpPr/>
          <p:nvPr/>
        </p:nvSpPr>
        <p:spPr>
          <a:xfrm>
            <a:off x="6280190" y="5907167"/>
            <a:ext cx="7556421" cy="1624132"/>
          </a:xfrm>
          <a:prstGeom prst="roundRect">
            <a:avLst>
              <a:gd name="adj" fmla="val 4693"/>
            </a:avLst>
          </a:prstGeom>
          <a:solidFill>
            <a:srgbClr val="E6CCCC"/>
          </a:solidFill>
          <a:ln/>
        </p:spPr>
      </p:sp>
      <p:pic>
        <p:nvPicPr>
          <p:cNvPr id="15" name="Image 4" descr="preencoded.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61641" y="6135410"/>
            <a:ext cx="283488" cy="226814"/>
          </a:xfrm>
          <a:prstGeom prst="rect">
            <a:avLst/>
          </a:prstGeom>
        </p:spPr>
      </p:pic>
      <p:sp>
        <p:nvSpPr>
          <p:cNvPr id="16" name="Text 9"/>
          <p:cNvSpPr/>
          <p:nvPr/>
        </p:nvSpPr>
        <p:spPr>
          <a:xfrm>
            <a:off x="6926580" y="6097667"/>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000000"/>
                </a:solidFill>
                <a:latin typeface="Playfair Display Semi Bold" pitchFamily="34" charset="0"/>
                <a:ea typeface="Playfair Display Semi Bold" pitchFamily="34" charset="-122"/>
                <a:cs typeface="Playfair Display Semi Bold" pitchFamily="34" charset="-120"/>
              </a:rPr>
              <a:t>Roadmap Framework</a:t>
            </a:r>
            <a:endParaRPr lang="en-US" sz="1750" dirty="0"/>
          </a:p>
        </p:txBody>
      </p:sp>
      <p:sp>
        <p:nvSpPr>
          <p:cNvPr id="17" name="Text 10"/>
          <p:cNvSpPr/>
          <p:nvPr/>
        </p:nvSpPr>
        <p:spPr>
          <a:xfrm>
            <a:off x="6926580" y="6526292"/>
            <a:ext cx="6728579" cy="783669"/>
          </a:xfrm>
          <a:prstGeom prst="rect">
            <a:avLst/>
          </a:prstGeom>
          <a:noFill/>
          <a:ln/>
        </p:spPr>
        <p:txBody>
          <a:bodyPr wrap="square" lIns="0" tIns="0" rIns="0" bIns="0" rtlCol="0" anchor="t"/>
          <a:lstStyle/>
          <a:p>
            <a:pPr marL="0" indent="0" algn="l">
              <a:lnSpc>
                <a:spcPts val="2050"/>
              </a:lnSpc>
              <a:buNone/>
            </a:pPr>
            <a:r>
              <a:rPr lang="en-US" sz="1400" dirty="0">
                <a:solidFill>
                  <a:srgbClr val="000000"/>
                </a:solidFill>
                <a:latin typeface="Public Sans" pitchFamily="34" charset="0"/>
                <a:ea typeface="Public Sans" pitchFamily="34" charset="-122"/>
                <a:cs typeface="Public Sans" pitchFamily="34" charset="-120"/>
              </a:rPr>
              <a:t>Target the </a:t>
            </a:r>
            <a:r>
              <a:rPr lang="en-US" sz="1400" b="1" dirty="0">
                <a:solidFill>
                  <a:srgbClr val="000000"/>
                </a:solidFill>
                <a:latin typeface="Public Sans" pitchFamily="34" charset="0"/>
                <a:ea typeface="Public Sans" pitchFamily="34" charset="-122"/>
                <a:cs typeface="Public Sans" pitchFamily="34" charset="-120"/>
              </a:rPr>
              <a:t>highest-friction, highest-impact</a:t>
            </a:r>
            <a:r>
              <a:rPr lang="en-US" sz="1400" dirty="0">
                <a:solidFill>
                  <a:srgbClr val="000000"/>
                </a:solidFill>
                <a:latin typeface="Public Sans" pitchFamily="34" charset="0"/>
                <a:ea typeface="Public Sans" pitchFamily="34" charset="-122"/>
                <a:cs typeface="Public Sans" pitchFamily="34" charset="-120"/>
              </a:rPr>
              <a:t> parts of the journey first, then scale wins across channels and categories. This approach delivers visible improvements to both customer happiness and margin with measurable ROI.</a:t>
            </a:r>
            <a:endParaRPr lang="en-US" sz="1400" dirty="0"/>
          </a:p>
        </p:txBody>
      </p:sp>
      <p:pic>
        <p:nvPicPr>
          <p:cNvPr id="18" name="Image 2" descr="preencoded.png">
            <a:hlinkClick r:id="rId9"/>
            <a:extLst>
              <a:ext uri="{FF2B5EF4-FFF2-40B4-BE49-F238E27FC236}">
                <a16:creationId xmlns:a16="http://schemas.microsoft.com/office/drawing/2014/main" id="{E5B62FB4-9A03-1349-2F47-781F91086E9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571381" y="7578628"/>
            <a:ext cx="2985968" cy="6237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TotalTime>
  <Words>1669</Words>
  <Application>Microsoft Office PowerPoint</Application>
  <PresentationFormat>Custom</PresentationFormat>
  <Paragraphs>159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Public Sans</vt:lpstr>
      <vt:lpstr>Arial</vt:lpstr>
      <vt:lpstr>Wingdings</vt:lpstr>
      <vt:lpstr>Playfair Display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Shreya Sonal</cp:lastModifiedBy>
  <cp:revision>1</cp:revision>
  <dcterms:created xsi:type="dcterms:W3CDTF">2026-01-26T22:27:02Z</dcterms:created>
  <dcterms:modified xsi:type="dcterms:W3CDTF">2026-01-29T16:33:12Z</dcterms:modified>
</cp:coreProperties>
</file>